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2"/>
  </p:notesMasterIdLst>
  <p:sldIdLst>
    <p:sldId id="256" r:id="rId5"/>
    <p:sldId id="266" r:id="rId6"/>
    <p:sldId id="261" r:id="rId7"/>
    <p:sldId id="299" r:id="rId8"/>
    <p:sldId id="290" r:id="rId9"/>
    <p:sldId id="309" r:id="rId10"/>
    <p:sldId id="310" r:id="rId11"/>
    <p:sldId id="278" r:id="rId12"/>
    <p:sldId id="322" r:id="rId13"/>
    <p:sldId id="324" r:id="rId14"/>
    <p:sldId id="325" r:id="rId15"/>
    <p:sldId id="319" r:id="rId16"/>
    <p:sldId id="320" r:id="rId17"/>
    <p:sldId id="280" r:id="rId18"/>
    <p:sldId id="326" r:id="rId19"/>
    <p:sldId id="282" r:id="rId20"/>
    <p:sldId id="283" r:id="rId2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E1BDE0C-92B5-36A4-8475-6E18BC4B7A51}" name="Marieke de Koning" initials="Md" userId="S::mdekoning@vsbfonds.nl::def6af27-589b-4f42-9430-e16ff130098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4C"/>
    <a:srgbClr val="77C18F"/>
    <a:srgbClr val="130101"/>
    <a:srgbClr val="223E5F"/>
    <a:srgbClr val="6397D3"/>
    <a:srgbClr val="2F74C5"/>
    <a:srgbClr val="FCE3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0" dt="2026-10-05T11:37:20.352"/>
    <p1510:client id="{64778122-8712-4A3A-74F5-757DFCCF03D3}" v="7" dt="2026-10-05T14:03:21.4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10" autoAdjust="0"/>
    <p:restoredTop sz="94676"/>
  </p:normalViewPr>
  <p:slideViewPr>
    <p:cSldViewPr snapToGrid="0">
      <p:cViewPr varScale="1">
        <p:scale>
          <a:sx n="133" d="100"/>
          <a:sy n="133" d="100"/>
        </p:scale>
        <p:origin x="101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FEE044-CDE3-2946-B310-24CF544F78C0}" type="datetimeFigureOut">
              <a:rPr lang="nl-NL" smtClean="0"/>
              <a:t>6-10-2026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729E2C-3253-924B-8126-D7380E5E240F}" type="slidenum">
              <a:rPr lang="nl-NL" smtClean="0"/>
              <a:t>‹nr.›</a:t>
            </a:fld>
            <a:endParaRPr lang="nl-NL"/>
          </a:p>
        </p:txBody>
      </p:sp>
    </p:spTree>
    <p:extLst>
      <p:ext uri="{BB962C8B-B14F-4D97-AF65-F5344CB8AC3E}">
        <p14:creationId xmlns:p14="http://schemas.microsoft.com/office/powerpoint/2010/main" val="2823920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dirty="0"/>
          </a:p>
        </p:txBody>
      </p:sp>
      <p:sp>
        <p:nvSpPr>
          <p:cNvPr id="4" name="Tijdelijke aanduiding voor dianummer 3"/>
          <p:cNvSpPr>
            <a:spLocks noGrp="1"/>
          </p:cNvSpPr>
          <p:nvPr>
            <p:ph type="sldNum" sz="quarter" idx="5"/>
          </p:nvPr>
        </p:nvSpPr>
        <p:spPr/>
        <p:txBody>
          <a:bodyPr/>
          <a:lstStyle/>
          <a:p>
            <a:fld id="{A1729E2C-3253-924B-8126-D7380E5E240F}" type="slidenum">
              <a:rPr lang="nl-NL" smtClean="0"/>
              <a:t>1</a:t>
            </a:fld>
            <a:endParaRPr lang="nl-NL"/>
          </a:p>
        </p:txBody>
      </p:sp>
    </p:spTree>
    <p:extLst>
      <p:ext uri="{BB962C8B-B14F-4D97-AF65-F5344CB8AC3E}">
        <p14:creationId xmlns:p14="http://schemas.microsoft.com/office/powerpoint/2010/main" val="1203101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A1729E2C-3253-924B-8126-D7380E5E240F}" type="slidenum">
              <a:rPr lang="nl-NL" smtClean="0"/>
              <a:t>2</a:t>
            </a:fld>
            <a:endParaRPr lang="nl-NL"/>
          </a:p>
        </p:txBody>
      </p:sp>
    </p:spTree>
    <p:extLst>
      <p:ext uri="{BB962C8B-B14F-4D97-AF65-F5344CB8AC3E}">
        <p14:creationId xmlns:p14="http://schemas.microsoft.com/office/powerpoint/2010/main" val="481319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dirty="0"/>
          </a:p>
        </p:txBody>
      </p:sp>
      <p:sp>
        <p:nvSpPr>
          <p:cNvPr id="4" name="Tijdelijke aanduiding voor dianummer 3"/>
          <p:cNvSpPr>
            <a:spLocks noGrp="1"/>
          </p:cNvSpPr>
          <p:nvPr>
            <p:ph type="sldNum" sz="quarter" idx="5"/>
          </p:nvPr>
        </p:nvSpPr>
        <p:spPr/>
        <p:txBody>
          <a:bodyPr/>
          <a:lstStyle/>
          <a:p>
            <a:fld id="{A1729E2C-3253-924B-8126-D7380E5E240F}" type="slidenum">
              <a:rPr lang="nl-NL" smtClean="0"/>
              <a:t>3</a:t>
            </a:fld>
            <a:endParaRPr lang="nl-NL"/>
          </a:p>
        </p:txBody>
      </p:sp>
    </p:spTree>
    <p:extLst>
      <p:ext uri="{BB962C8B-B14F-4D97-AF65-F5344CB8AC3E}">
        <p14:creationId xmlns:p14="http://schemas.microsoft.com/office/powerpoint/2010/main" val="3851712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i="1" dirty="0"/>
          </a:p>
        </p:txBody>
      </p:sp>
      <p:sp>
        <p:nvSpPr>
          <p:cNvPr id="4" name="Tijdelijke aanduiding voor dianummer 3"/>
          <p:cNvSpPr>
            <a:spLocks noGrp="1"/>
          </p:cNvSpPr>
          <p:nvPr>
            <p:ph type="sldNum" sz="quarter" idx="5"/>
          </p:nvPr>
        </p:nvSpPr>
        <p:spPr/>
        <p:txBody>
          <a:bodyPr/>
          <a:lstStyle/>
          <a:p>
            <a:fld id="{A1729E2C-3253-924B-8126-D7380E5E240F}" type="slidenum">
              <a:rPr lang="nl-NL" smtClean="0"/>
              <a:t>5</a:t>
            </a:fld>
            <a:endParaRPr lang="nl-NL"/>
          </a:p>
        </p:txBody>
      </p:sp>
    </p:spTree>
    <p:extLst>
      <p:ext uri="{BB962C8B-B14F-4D97-AF65-F5344CB8AC3E}">
        <p14:creationId xmlns:p14="http://schemas.microsoft.com/office/powerpoint/2010/main" val="3093525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FDB36-F373-01C2-0CF3-5286C578B0B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2D353CB-3DA0-7860-5694-618D5E0A99F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D4F76EC-3837-9AFD-DA8B-DD0A397E33A7}"/>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749E5C6-B795-53F9-8B60-57FB9C4175FA}"/>
              </a:ext>
            </a:extLst>
          </p:cNvPr>
          <p:cNvSpPr>
            <a:spLocks noGrp="1"/>
          </p:cNvSpPr>
          <p:nvPr>
            <p:ph type="sldNum" sz="quarter" idx="5"/>
          </p:nvPr>
        </p:nvSpPr>
        <p:spPr/>
        <p:txBody>
          <a:bodyPr/>
          <a:lstStyle/>
          <a:p>
            <a:fld id="{A1729E2C-3253-924B-8126-D7380E5E240F}" type="slidenum">
              <a:rPr lang="nl-NL" smtClean="0"/>
              <a:t>6</a:t>
            </a:fld>
            <a:endParaRPr lang="nl-NL"/>
          </a:p>
        </p:txBody>
      </p:sp>
    </p:spTree>
    <p:extLst>
      <p:ext uri="{BB962C8B-B14F-4D97-AF65-F5344CB8AC3E}">
        <p14:creationId xmlns:p14="http://schemas.microsoft.com/office/powerpoint/2010/main" val="2165627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dirty="0"/>
          </a:p>
        </p:txBody>
      </p:sp>
      <p:sp>
        <p:nvSpPr>
          <p:cNvPr id="4" name="Tijdelijke aanduiding voor dianummer 3"/>
          <p:cNvSpPr>
            <a:spLocks noGrp="1"/>
          </p:cNvSpPr>
          <p:nvPr>
            <p:ph type="sldNum" sz="quarter" idx="5"/>
          </p:nvPr>
        </p:nvSpPr>
        <p:spPr/>
        <p:txBody>
          <a:bodyPr/>
          <a:lstStyle/>
          <a:p>
            <a:fld id="{A1729E2C-3253-924B-8126-D7380E5E240F}" type="slidenum">
              <a:rPr lang="nl-NL" smtClean="0"/>
              <a:t>7</a:t>
            </a:fld>
            <a:endParaRPr lang="nl-NL"/>
          </a:p>
        </p:txBody>
      </p:sp>
    </p:spTree>
    <p:extLst>
      <p:ext uri="{BB962C8B-B14F-4D97-AF65-F5344CB8AC3E}">
        <p14:creationId xmlns:p14="http://schemas.microsoft.com/office/powerpoint/2010/main" val="2111320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dirty="0"/>
          </a:p>
        </p:txBody>
      </p:sp>
      <p:sp>
        <p:nvSpPr>
          <p:cNvPr id="4" name="Tijdelijke aanduiding voor dianummer 3"/>
          <p:cNvSpPr>
            <a:spLocks noGrp="1"/>
          </p:cNvSpPr>
          <p:nvPr>
            <p:ph type="sldNum" sz="quarter" idx="5"/>
          </p:nvPr>
        </p:nvSpPr>
        <p:spPr/>
        <p:txBody>
          <a:bodyPr/>
          <a:lstStyle/>
          <a:p>
            <a:fld id="{A1729E2C-3253-924B-8126-D7380E5E240F}" type="slidenum">
              <a:rPr lang="nl-NL" smtClean="0"/>
              <a:t>8</a:t>
            </a:fld>
            <a:endParaRPr lang="nl-NL"/>
          </a:p>
        </p:txBody>
      </p:sp>
    </p:spTree>
    <p:extLst>
      <p:ext uri="{BB962C8B-B14F-4D97-AF65-F5344CB8AC3E}">
        <p14:creationId xmlns:p14="http://schemas.microsoft.com/office/powerpoint/2010/main" val="3697752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AFE4F-5B54-7E88-BE11-BCFB75E9B2B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DADBCD3-1DA4-C3AD-EA3E-38A60DAA678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E6585C5-AA8F-56D6-5E1A-B6E432849690}"/>
              </a:ext>
            </a:extLst>
          </p:cNvPr>
          <p:cNvSpPr>
            <a:spLocks noGrp="1"/>
          </p:cNvSpPr>
          <p:nvPr>
            <p:ph type="body" idx="1"/>
          </p:nvPr>
        </p:nvSpPr>
        <p:spPr/>
        <p:txBody>
          <a:bodyPr/>
          <a:lstStyle/>
          <a:p>
            <a:endParaRPr lang="nl-NL" b="1" dirty="0"/>
          </a:p>
        </p:txBody>
      </p:sp>
      <p:sp>
        <p:nvSpPr>
          <p:cNvPr id="4" name="Tijdelijke aanduiding voor dianummer 3">
            <a:extLst>
              <a:ext uri="{FF2B5EF4-FFF2-40B4-BE49-F238E27FC236}">
                <a16:creationId xmlns:a16="http://schemas.microsoft.com/office/drawing/2014/main" id="{83F9146F-A7DB-7C66-65CF-079DA38F8A60}"/>
              </a:ext>
            </a:extLst>
          </p:cNvPr>
          <p:cNvSpPr>
            <a:spLocks noGrp="1"/>
          </p:cNvSpPr>
          <p:nvPr>
            <p:ph type="sldNum" sz="quarter" idx="5"/>
          </p:nvPr>
        </p:nvSpPr>
        <p:spPr/>
        <p:txBody>
          <a:bodyPr/>
          <a:lstStyle/>
          <a:p>
            <a:fld id="{A1729E2C-3253-924B-8126-D7380E5E240F}" type="slidenum">
              <a:rPr lang="nl-NL" smtClean="0"/>
              <a:t>9</a:t>
            </a:fld>
            <a:endParaRPr lang="nl-NL"/>
          </a:p>
        </p:txBody>
      </p:sp>
    </p:spTree>
    <p:extLst>
      <p:ext uri="{BB962C8B-B14F-4D97-AF65-F5344CB8AC3E}">
        <p14:creationId xmlns:p14="http://schemas.microsoft.com/office/powerpoint/2010/main" val="1379668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084CB-D07B-0C91-F6E6-9BE33212118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F7A7C5E-8F35-975D-E065-38E21453957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D7993CF-1349-50BE-83AA-50A738EE321C}"/>
              </a:ext>
            </a:extLst>
          </p:cNvPr>
          <p:cNvSpPr>
            <a:spLocks noGrp="1"/>
          </p:cNvSpPr>
          <p:nvPr>
            <p:ph type="body" idx="1"/>
          </p:nvPr>
        </p:nvSpPr>
        <p:spPr/>
        <p:txBody>
          <a:bodyPr/>
          <a:lstStyle/>
          <a:p>
            <a:endParaRPr lang="nl-NL" b="1" dirty="0"/>
          </a:p>
        </p:txBody>
      </p:sp>
      <p:sp>
        <p:nvSpPr>
          <p:cNvPr id="4" name="Tijdelijke aanduiding voor dianummer 3">
            <a:extLst>
              <a:ext uri="{FF2B5EF4-FFF2-40B4-BE49-F238E27FC236}">
                <a16:creationId xmlns:a16="http://schemas.microsoft.com/office/drawing/2014/main" id="{77DE6E58-8E43-33D4-8C56-BFD1B75C1FD1}"/>
              </a:ext>
            </a:extLst>
          </p:cNvPr>
          <p:cNvSpPr>
            <a:spLocks noGrp="1"/>
          </p:cNvSpPr>
          <p:nvPr>
            <p:ph type="sldNum" sz="quarter" idx="5"/>
          </p:nvPr>
        </p:nvSpPr>
        <p:spPr/>
        <p:txBody>
          <a:bodyPr/>
          <a:lstStyle/>
          <a:p>
            <a:fld id="{A1729E2C-3253-924B-8126-D7380E5E240F}" type="slidenum">
              <a:rPr lang="nl-NL" smtClean="0"/>
              <a:t>12</a:t>
            </a:fld>
            <a:endParaRPr lang="nl-NL"/>
          </a:p>
        </p:txBody>
      </p:sp>
    </p:spTree>
    <p:extLst>
      <p:ext uri="{BB962C8B-B14F-4D97-AF65-F5344CB8AC3E}">
        <p14:creationId xmlns:p14="http://schemas.microsoft.com/office/powerpoint/2010/main" val="4068153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2ADB5-8BD8-547F-F927-80947035DEB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E790071-5DCD-CDE9-8DB3-B2D78E25317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704BD2B-37B3-9C82-F15E-9EE2016ECD00}"/>
              </a:ext>
            </a:extLst>
          </p:cNvPr>
          <p:cNvSpPr>
            <a:spLocks noGrp="1"/>
          </p:cNvSpPr>
          <p:nvPr>
            <p:ph type="body" idx="1"/>
          </p:nvPr>
        </p:nvSpPr>
        <p:spPr/>
        <p:txBody>
          <a:bodyPr/>
          <a:lstStyle/>
          <a:p>
            <a:endParaRPr lang="nl-NL" b="1" dirty="0"/>
          </a:p>
        </p:txBody>
      </p:sp>
      <p:sp>
        <p:nvSpPr>
          <p:cNvPr id="4" name="Tijdelijke aanduiding voor dianummer 3">
            <a:extLst>
              <a:ext uri="{FF2B5EF4-FFF2-40B4-BE49-F238E27FC236}">
                <a16:creationId xmlns:a16="http://schemas.microsoft.com/office/drawing/2014/main" id="{0326E4B4-F894-400F-116D-FEA98ABCDAE8}"/>
              </a:ext>
            </a:extLst>
          </p:cNvPr>
          <p:cNvSpPr>
            <a:spLocks noGrp="1"/>
          </p:cNvSpPr>
          <p:nvPr>
            <p:ph type="sldNum" sz="quarter" idx="5"/>
          </p:nvPr>
        </p:nvSpPr>
        <p:spPr/>
        <p:txBody>
          <a:bodyPr/>
          <a:lstStyle/>
          <a:p>
            <a:fld id="{A1729E2C-3253-924B-8126-D7380E5E240F}" type="slidenum">
              <a:rPr lang="nl-NL" smtClean="0"/>
              <a:t>13</a:t>
            </a:fld>
            <a:endParaRPr lang="nl-NL"/>
          </a:p>
        </p:txBody>
      </p:sp>
    </p:spTree>
    <p:extLst>
      <p:ext uri="{BB962C8B-B14F-4D97-AF65-F5344CB8AC3E}">
        <p14:creationId xmlns:p14="http://schemas.microsoft.com/office/powerpoint/2010/main" val="2601750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0" dirty="0"/>
          </a:p>
        </p:txBody>
      </p:sp>
      <p:sp>
        <p:nvSpPr>
          <p:cNvPr id="4" name="Tijdelijke aanduiding voor dianummer 3"/>
          <p:cNvSpPr>
            <a:spLocks noGrp="1"/>
          </p:cNvSpPr>
          <p:nvPr>
            <p:ph type="sldNum" sz="quarter" idx="5"/>
          </p:nvPr>
        </p:nvSpPr>
        <p:spPr/>
        <p:txBody>
          <a:bodyPr/>
          <a:lstStyle/>
          <a:p>
            <a:fld id="{A1729E2C-3253-924B-8126-D7380E5E240F}" type="slidenum">
              <a:rPr lang="nl-NL" smtClean="0"/>
              <a:t>14</a:t>
            </a:fld>
            <a:endParaRPr lang="nl-NL"/>
          </a:p>
        </p:txBody>
      </p:sp>
    </p:spTree>
    <p:extLst>
      <p:ext uri="{BB962C8B-B14F-4D97-AF65-F5344CB8AC3E}">
        <p14:creationId xmlns:p14="http://schemas.microsoft.com/office/powerpoint/2010/main" val="3015761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nl-NL"/>
              <a:t>Klik om stijl te bewerken</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en-US"/>
          </a:p>
        </p:txBody>
      </p:sp>
      <p:sp>
        <p:nvSpPr>
          <p:cNvPr id="4" name="Date Placeholder 3"/>
          <p:cNvSpPr>
            <a:spLocks noGrp="1"/>
          </p:cNvSpPr>
          <p:nvPr>
            <p:ph type="dt" sz="half" idx="10"/>
          </p:nvPr>
        </p:nvSpPr>
        <p:spPr/>
        <p:txBody>
          <a:bodyPr/>
          <a:lstStyle/>
          <a:p>
            <a:fld id="{A2893CDB-F4DD-4147-A49E-A752159612C1}" type="datetimeFigureOut">
              <a:rPr lang="nl-NL" smtClean="0"/>
              <a:t>6-10-2026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3869853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A2893CDB-F4DD-4147-A49E-A752159612C1}" type="datetimeFigureOut">
              <a:rPr lang="nl-NL" smtClean="0"/>
              <a:t>6-10-2026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2009093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23887" y="1282304"/>
            <a:ext cx="7886700" cy="2139553"/>
          </a:xfrm>
        </p:spPr>
        <p:txBody>
          <a:bodyPr anchor="b"/>
          <a:lstStyle>
            <a:lvl1pPr>
              <a:defRPr sz="4500"/>
            </a:lvl1pPr>
          </a:lstStyle>
          <a:p>
            <a:r>
              <a:rPr lang="nl-NL"/>
              <a:t>Klik om stijl te bewerken</a:t>
            </a:r>
            <a:endParaRPr lang="en-US"/>
          </a:p>
        </p:txBody>
      </p:sp>
      <p:sp>
        <p:nvSpPr>
          <p:cNvPr id="3" name="Text Placeholder 2"/>
          <p:cNvSpPr>
            <a:spLocks noGrp="1"/>
          </p:cNvSpPr>
          <p:nvPr>
            <p:ph type="body" idx="1"/>
          </p:nvPr>
        </p:nvSpPr>
        <p:spPr>
          <a:xfrm>
            <a:off x="623887"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A2893CDB-F4DD-4147-A49E-A752159612C1}" type="datetimeFigureOut">
              <a:rPr lang="nl-NL" smtClean="0"/>
              <a:t>6-10-2026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286863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sz="half" idx="1"/>
          </p:nvPr>
        </p:nvSpPr>
        <p:spPr>
          <a:xfrm>
            <a:off x="628650" y="1369218"/>
            <a:ext cx="3886200" cy="326350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p:cNvSpPr>
            <a:spLocks noGrp="1"/>
          </p:cNvSpPr>
          <p:nvPr>
            <p:ph sz="half" idx="2"/>
          </p:nvPr>
        </p:nvSpPr>
        <p:spPr>
          <a:xfrm>
            <a:off x="4629150" y="1369218"/>
            <a:ext cx="3886200" cy="326350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fld id="{A2893CDB-F4DD-4147-A49E-A752159612C1}" type="datetimeFigureOut">
              <a:rPr lang="nl-NL" smtClean="0"/>
              <a:t>6-10-2026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4065591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nl-NL"/>
              <a:t>Klik om stijl te bewerken</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4" name="Content Placeholder 3"/>
          <p:cNvSpPr>
            <a:spLocks noGrp="1"/>
          </p:cNvSpPr>
          <p:nvPr>
            <p:ph sz="half" idx="2"/>
          </p:nvPr>
        </p:nvSpPr>
        <p:spPr>
          <a:xfrm>
            <a:off x="629842" y="1878806"/>
            <a:ext cx="3868340" cy="276344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6" name="Content Placeholder 5"/>
          <p:cNvSpPr>
            <a:spLocks noGrp="1"/>
          </p:cNvSpPr>
          <p:nvPr>
            <p:ph sz="quarter" idx="4"/>
          </p:nvPr>
        </p:nvSpPr>
        <p:spPr>
          <a:xfrm>
            <a:off x="4629150" y="1878806"/>
            <a:ext cx="3887391" cy="276344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fld id="{A2893CDB-F4DD-4147-A49E-A752159612C1}" type="datetimeFigureOut">
              <a:rPr lang="nl-NL" smtClean="0"/>
              <a:t>6-10-2026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1496037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Date Placeholder 2"/>
          <p:cNvSpPr>
            <a:spLocks noGrp="1"/>
          </p:cNvSpPr>
          <p:nvPr>
            <p:ph type="dt" sz="half" idx="10"/>
          </p:nvPr>
        </p:nvSpPr>
        <p:spPr/>
        <p:txBody>
          <a:bodyPr/>
          <a:lstStyle/>
          <a:p>
            <a:fld id="{A2893CDB-F4DD-4147-A49E-A752159612C1}" type="datetimeFigureOut">
              <a:rPr lang="nl-NL" smtClean="0"/>
              <a:t>6-10-2026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2474655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893CDB-F4DD-4147-A49E-A752159612C1}" type="datetimeFigureOut">
              <a:rPr lang="nl-NL" smtClean="0"/>
              <a:t>6-10-2026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3530836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Leeg">
    <p:spTree>
      <p:nvGrpSpPr>
        <p:cNvPr id="1" name=""/>
        <p:cNvGrpSpPr/>
        <p:nvPr/>
      </p:nvGrpSpPr>
      <p:grpSpPr>
        <a:xfrm>
          <a:off x="0" y="0"/>
          <a:ext cx="0" cy="0"/>
          <a:chOff x="0" y="0"/>
          <a:chExt cx="0" cy="0"/>
        </a:xfrm>
      </p:grpSpPr>
      <p:sp>
        <p:nvSpPr>
          <p:cNvPr id="8" name="Tijdelijke aanduiding voor afbeelding 5">
            <a:extLst>
              <a:ext uri="{FF2B5EF4-FFF2-40B4-BE49-F238E27FC236}">
                <a16:creationId xmlns:a16="http://schemas.microsoft.com/office/drawing/2014/main" id="{76BC73C5-E2FB-C958-CFA5-C6745AB35D2D}"/>
              </a:ext>
            </a:extLst>
          </p:cNvPr>
          <p:cNvSpPr>
            <a:spLocks noGrp="1"/>
          </p:cNvSpPr>
          <p:nvPr>
            <p:ph type="pic" sz="quarter" idx="10" hasCustomPrompt="1"/>
          </p:nvPr>
        </p:nvSpPr>
        <p:spPr>
          <a:xfrm>
            <a:off x="4572000" y="1133493"/>
            <a:ext cx="1756209" cy="1754850"/>
          </a:xfrm>
          <a:prstGeom prst="roundRect">
            <a:avLst>
              <a:gd name="adj" fmla="val 4873"/>
            </a:avLst>
          </a:prstGeom>
          <a:solidFill>
            <a:schemeClr val="bg2">
              <a:lumMod val="90000"/>
            </a:schemeClr>
          </a:solidFill>
        </p:spPr>
        <p:txBody>
          <a:bodyPr anchor="ctr">
            <a:normAutofit/>
          </a:bodyPr>
          <a:lstStyle>
            <a:lvl1pPr marL="0" indent="0" algn="ctr">
              <a:buNone/>
              <a:defRPr sz="1100" b="0" i="0">
                <a:latin typeface="Arial" panose="020B0604020202020204" pitchFamily="34" charset="0"/>
                <a:ea typeface="Arial" panose="020B0604020202020204" pitchFamily="34" charset="0"/>
                <a:cs typeface="Arial" panose="020B0604020202020204" pitchFamily="34" charset="0"/>
              </a:defRPr>
            </a:lvl1pPr>
          </a:lstStyle>
          <a:p>
            <a:r>
              <a:rPr lang="en-US"/>
              <a:t>Click icon</a:t>
            </a:r>
          </a:p>
          <a:p>
            <a:r>
              <a:rPr lang="en-US"/>
              <a:t>to add picture</a:t>
            </a:r>
          </a:p>
        </p:txBody>
      </p:sp>
      <p:pic>
        <p:nvPicPr>
          <p:cNvPr id="4" name="Afbeelding 3" descr="Afbeelding met logo, Graphics, rood, clipart&#10;&#10;Door AI gegenereerde inhoud is mogelijk onjuist.">
            <a:extLst>
              <a:ext uri="{FF2B5EF4-FFF2-40B4-BE49-F238E27FC236}">
                <a16:creationId xmlns:a16="http://schemas.microsoft.com/office/drawing/2014/main" id="{2D972823-2EDE-1EAD-E5AA-BB576A27BB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667960" y="1133493"/>
            <a:ext cx="1754496" cy="3203862"/>
          </a:xfrm>
          <a:prstGeom prst="rect">
            <a:avLst/>
          </a:prstGeom>
        </p:spPr>
      </p:pic>
      <p:pic>
        <p:nvPicPr>
          <p:cNvPr id="6" name="Afbeelding 5">
            <a:extLst>
              <a:ext uri="{FF2B5EF4-FFF2-40B4-BE49-F238E27FC236}">
                <a16:creationId xmlns:a16="http://schemas.microsoft.com/office/drawing/2014/main" id="{ADF213D7-43DF-D519-871E-6A5DC3325F8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643233" y="1141565"/>
            <a:ext cx="500766" cy="4565809"/>
          </a:xfrm>
          <a:prstGeom prst="rect">
            <a:avLst/>
          </a:prstGeom>
        </p:spPr>
      </p:pic>
      <p:pic>
        <p:nvPicPr>
          <p:cNvPr id="9" name="Afbeelding 8">
            <a:extLst>
              <a:ext uri="{FF2B5EF4-FFF2-40B4-BE49-F238E27FC236}">
                <a16:creationId xmlns:a16="http://schemas.microsoft.com/office/drawing/2014/main" id="{9F3DABB6-FC24-DD22-B09F-ADC0971BA7A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239655" y="4615209"/>
            <a:ext cx="3182799" cy="313062"/>
          </a:xfrm>
          <a:prstGeom prst="rect">
            <a:avLst/>
          </a:prstGeom>
        </p:spPr>
      </p:pic>
    </p:spTree>
    <p:extLst>
      <p:ext uri="{BB962C8B-B14F-4D97-AF65-F5344CB8AC3E}">
        <p14:creationId xmlns:p14="http://schemas.microsoft.com/office/powerpoint/2010/main" val="25097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nl-NL"/>
              <a:t>Klik om stijl te bewerken</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A2893CDB-F4DD-4147-A49E-A752159612C1}" type="datetimeFigureOut">
              <a:rPr lang="nl-NL" smtClean="0"/>
              <a:t>6-10-2026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2559424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nl-NL"/>
              <a:t>Klik om stijl te bewerken</a:t>
            </a:r>
            <a:endParaRPr lang="en-US"/>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A2893CDB-F4DD-4147-A49E-A752159612C1}" type="datetimeFigureOut">
              <a:rPr lang="nl-NL" smtClean="0"/>
              <a:t>6-10-2026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2160842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A2893CDB-F4DD-4147-A49E-A752159612C1}" type="datetimeFigureOut">
              <a:rPr lang="nl-NL" smtClean="0"/>
              <a:t>6-10-2026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771373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3"/>
            <a:ext cx="1971675" cy="4358879"/>
          </a:xfrm>
        </p:spPr>
        <p:txBody>
          <a:bodyPr vert="eaVert"/>
          <a:lstStyle/>
          <a:p>
            <a:r>
              <a:rPr lang="nl-NL"/>
              <a:t>Klik om stijl te bewerken</a:t>
            </a:r>
            <a:endParaRPr lang="en-US"/>
          </a:p>
        </p:txBody>
      </p:sp>
      <p:sp>
        <p:nvSpPr>
          <p:cNvPr id="3" name="Vertical Text Placeholder 2"/>
          <p:cNvSpPr>
            <a:spLocks noGrp="1"/>
          </p:cNvSpPr>
          <p:nvPr>
            <p:ph type="body" orient="vert" idx="1"/>
          </p:nvPr>
        </p:nvSpPr>
        <p:spPr>
          <a:xfrm>
            <a:off x="628650" y="273843"/>
            <a:ext cx="5800725" cy="4358879"/>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A2893CDB-F4DD-4147-A49E-A752159612C1}" type="datetimeFigureOut">
              <a:rPr lang="nl-NL" smtClean="0"/>
              <a:t>6-10-2026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2017888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2893CDB-F4DD-4147-A49E-A752159612C1}" type="datetimeFigureOut">
              <a:rPr lang="nl-NL" smtClean="0"/>
              <a:t>6-10-2026</a:t>
            </a:fld>
            <a:endParaRPr lang="nl-NL"/>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0DAF1DC-C1D1-3F4A-8B90-FE85396B3AB3}" type="slidenum">
              <a:rPr lang="nl-NL" smtClean="0"/>
              <a:t>‹nr.›</a:t>
            </a:fld>
            <a:endParaRPr lang="nl-NL"/>
          </a:p>
        </p:txBody>
      </p:sp>
    </p:spTree>
    <p:extLst>
      <p:ext uri="{BB962C8B-B14F-4D97-AF65-F5344CB8AC3E}">
        <p14:creationId xmlns:p14="http://schemas.microsoft.com/office/powerpoint/2010/main" val="783937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68" r:id="rId9"/>
    <p:sldLayoutId id="2147483669" r:id="rId10"/>
    <p:sldLayoutId id="2147483670" r:id="rId11"/>
    <p:sldLayoutId id="2147483671"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jpe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ideo" Target="https://www.youtube.com/embed/-NgOamCvf2Y?feature=oembed" TargetMode="External"/><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2.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4.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4.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2.xml"/><Relationship Id="rId1" Type="http://schemas.openxmlformats.org/officeDocument/2006/relationships/video" Target="https://www.youtube.com/embed/2nPI1CB4qwM?feature=oembe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9.jpe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2.jpe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Afbeelding 37" descr="Afbeelding met kleding, Menselijk gezicht, persoon, overdekt&#10;&#10;Door AI gegenereerde inhoud is mogelijk onjuist.">
            <a:extLst>
              <a:ext uri="{FF2B5EF4-FFF2-40B4-BE49-F238E27FC236}">
                <a16:creationId xmlns:a16="http://schemas.microsoft.com/office/drawing/2014/main" id="{34F188FF-075A-8CA4-03A6-4B1E7819086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8422454" cy="4345427"/>
          </a:xfrm>
          <a:prstGeom prst="rect">
            <a:avLst/>
          </a:prstGeom>
        </p:spPr>
      </p:pic>
      <p:sp>
        <p:nvSpPr>
          <p:cNvPr id="13" name="Rechthoek 12">
            <a:extLst>
              <a:ext uri="{FF2B5EF4-FFF2-40B4-BE49-F238E27FC236}">
                <a16:creationId xmlns:a16="http://schemas.microsoft.com/office/drawing/2014/main" id="{08F2891F-6A31-79AE-F27C-E63EDBFFCD94}"/>
              </a:ext>
            </a:extLst>
          </p:cNvPr>
          <p:cNvSpPr/>
          <p:nvPr/>
        </p:nvSpPr>
        <p:spPr>
          <a:xfrm>
            <a:off x="0" y="-634046"/>
            <a:ext cx="8422456" cy="1882274"/>
          </a:xfrm>
          <a:prstGeom prst="rect">
            <a:avLst/>
          </a:prstGeom>
          <a:gradFill>
            <a:gsLst>
              <a:gs pos="0">
                <a:schemeClr val="bg1"/>
              </a:gs>
              <a:gs pos="100000">
                <a:schemeClr val="bg1">
                  <a:alpha val="0"/>
                  <a:lumMod val="0"/>
                  <a:lumOff val="10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extBox 6">
            <a:extLst>
              <a:ext uri="{FF2B5EF4-FFF2-40B4-BE49-F238E27FC236}">
                <a16:creationId xmlns:a16="http://schemas.microsoft.com/office/drawing/2014/main" id="{06388036-6D43-B2E6-4986-99072BB39475}"/>
              </a:ext>
            </a:extLst>
          </p:cNvPr>
          <p:cNvSpPr txBox="1"/>
          <p:nvPr/>
        </p:nvSpPr>
        <p:spPr>
          <a:xfrm>
            <a:off x="687611" y="665685"/>
            <a:ext cx="7073543" cy="569387"/>
          </a:xfrm>
          <a:prstGeom prst="rect">
            <a:avLst/>
          </a:prstGeom>
        </p:spPr>
        <p:txBody>
          <a:bodyPr wrap="square" lIns="0" tIns="0" rIns="0" bIns="0" rtlCol="0" anchor="t">
            <a:spAutoFit/>
          </a:bodyPr>
          <a:lstStyle/>
          <a:p>
            <a:r>
              <a:rPr lang="en-US" sz="3700" b="1" err="1">
                <a:solidFill>
                  <a:schemeClr val="bg1"/>
                </a:solidFill>
                <a:latin typeface="Arial" panose="020B0604020202020204" pitchFamily="34" charset="0"/>
                <a:cs typeface="Arial" panose="020B0604020202020204" pitchFamily="34" charset="0"/>
              </a:rPr>
              <a:t>Omdat</a:t>
            </a:r>
            <a:r>
              <a:rPr lang="en-US" sz="3700" b="1">
                <a:solidFill>
                  <a:schemeClr val="bg1"/>
                </a:solidFill>
                <a:latin typeface="Arial" panose="020B0604020202020204" pitchFamily="34" charset="0"/>
                <a:cs typeface="Arial" panose="020B0604020202020204" pitchFamily="34" charset="0"/>
              </a:rPr>
              <a:t> </a:t>
            </a:r>
            <a:r>
              <a:rPr lang="en-US" sz="3700" b="1" err="1">
                <a:solidFill>
                  <a:schemeClr val="bg1"/>
                </a:solidFill>
                <a:latin typeface="Arial" panose="020B0604020202020204" pitchFamily="34" charset="0"/>
                <a:cs typeface="Arial" panose="020B0604020202020204" pitchFamily="34" charset="0"/>
              </a:rPr>
              <a:t>iedereen</a:t>
            </a:r>
            <a:r>
              <a:rPr lang="en-US" sz="3700" b="1">
                <a:solidFill>
                  <a:schemeClr val="bg1"/>
                </a:solidFill>
                <a:latin typeface="Arial" panose="020B0604020202020204" pitchFamily="34" charset="0"/>
                <a:cs typeface="Arial" panose="020B0604020202020204" pitchFamily="34" charset="0"/>
              </a:rPr>
              <a:t> </a:t>
            </a:r>
            <a:r>
              <a:rPr lang="en-US" sz="3700" b="1" err="1">
                <a:solidFill>
                  <a:schemeClr val="bg1"/>
                </a:solidFill>
                <a:latin typeface="Arial" panose="020B0604020202020204" pitchFamily="34" charset="0"/>
                <a:cs typeface="Arial" panose="020B0604020202020204" pitchFamily="34" charset="0"/>
              </a:rPr>
              <a:t>ertoe</a:t>
            </a:r>
            <a:r>
              <a:rPr lang="en-US" sz="3700" b="1">
                <a:solidFill>
                  <a:schemeClr val="bg1"/>
                </a:solidFill>
                <a:latin typeface="Arial" panose="020B0604020202020204" pitchFamily="34" charset="0"/>
                <a:cs typeface="Arial" panose="020B0604020202020204" pitchFamily="34" charset="0"/>
              </a:rPr>
              <a:t> </a:t>
            </a:r>
            <a:r>
              <a:rPr lang="en-US" sz="3700" b="1" err="1">
                <a:solidFill>
                  <a:schemeClr val="bg1"/>
                </a:solidFill>
                <a:latin typeface="Arial" panose="020B0604020202020204" pitchFamily="34" charset="0"/>
                <a:cs typeface="Arial" panose="020B0604020202020204" pitchFamily="34" charset="0"/>
              </a:rPr>
              <a:t>doet</a:t>
            </a:r>
            <a:endParaRPr lang="en-US" sz="3700" b="1">
              <a:solidFill>
                <a:schemeClr val="bg1"/>
              </a:solidFill>
              <a:latin typeface="Arial" panose="020B0604020202020204" pitchFamily="34" charset="0"/>
              <a:cs typeface="Arial" panose="020B0604020202020204" pitchFamily="34" charset="0"/>
            </a:endParaRPr>
          </a:p>
        </p:txBody>
      </p:sp>
      <p:pic>
        <p:nvPicPr>
          <p:cNvPr id="6" name="Afbeelding 5" descr="Afbeelding met logo, Graphics, rood, clipart&#10;&#10;Door AI gegenereerde inhoud is mogelijk onjuist.">
            <a:extLst>
              <a:ext uri="{FF2B5EF4-FFF2-40B4-BE49-F238E27FC236}">
                <a16:creationId xmlns:a16="http://schemas.microsoft.com/office/drawing/2014/main" id="{8E9DB1E2-4887-E002-9E59-7997CE710DE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67960" y="1141565"/>
            <a:ext cx="1754495" cy="3203862"/>
          </a:xfrm>
          <a:prstGeom prst="rect">
            <a:avLst/>
          </a:prstGeom>
        </p:spPr>
      </p:pic>
      <p:pic>
        <p:nvPicPr>
          <p:cNvPr id="20" name="Afbeelding 19">
            <a:extLst>
              <a:ext uri="{FF2B5EF4-FFF2-40B4-BE49-F238E27FC236}">
                <a16:creationId xmlns:a16="http://schemas.microsoft.com/office/drawing/2014/main" id="{1AF81D54-DA76-579C-902F-174521F6DA4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43233" y="1141565"/>
            <a:ext cx="500766" cy="4565809"/>
          </a:xfrm>
          <a:prstGeom prst="rect">
            <a:avLst/>
          </a:prstGeom>
        </p:spPr>
      </p:pic>
      <p:pic>
        <p:nvPicPr>
          <p:cNvPr id="22" name="Afbeelding 21">
            <a:extLst>
              <a:ext uri="{FF2B5EF4-FFF2-40B4-BE49-F238E27FC236}">
                <a16:creationId xmlns:a16="http://schemas.microsoft.com/office/drawing/2014/main" id="{8244F5D2-8AA0-828A-3E45-7373D12A9D0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39655" y="4615209"/>
            <a:ext cx="3182799" cy="313062"/>
          </a:xfrm>
          <a:prstGeom prst="rect">
            <a:avLst/>
          </a:prstGeom>
        </p:spPr>
      </p:pic>
    </p:spTree>
    <p:extLst>
      <p:ext uri="{BB962C8B-B14F-4D97-AF65-F5344CB8AC3E}">
        <p14:creationId xmlns:p14="http://schemas.microsoft.com/office/powerpoint/2010/main" val="1095995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descr="Afbeelding met rood, symbool&#10;&#10;Door AI gegenereerde inhoud is mogelijk onjuist.">
            <a:extLst>
              <a:ext uri="{FF2B5EF4-FFF2-40B4-BE49-F238E27FC236}">
                <a16:creationId xmlns:a16="http://schemas.microsoft.com/office/drawing/2014/main" id="{C240DD51-A307-D5DD-810C-EE471E1EAC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116" y="1136776"/>
            <a:ext cx="1763289" cy="3219920"/>
          </a:xfrm>
          <a:prstGeom prst="rect">
            <a:avLst/>
          </a:prstGeom>
        </p:spPr>
      </p:pic>
      <p:sp>
        <p:nvSpPr>
          <p:cNvPr id="8" name="TextBox 5">
            <a:extLst>
              <a:ext uri="{FF2B5EF4-FFF2-40B4-BE49-F238E27FC236}">
                <a16:creationId xmlns:a16="http://schemas.microsoft.com/office/drawing/2014/main" id="{BD55C07C-AE3B-8981-79C2-7FF806F28161}"/>
              </a:ext>
            </a:extLst>
          </p:cNvPr>
          <p:cNvSpPr txBox="1"/>
          <p:nvPr/>
        </p:nvSpPr>
        <p:spPr>
          <a:xfrm>
            <a:off x="864301" y="1238987"/>
            <a:ext cx="1510919" cy="553998"/>
          </a:xfrm>
          <a:prstGeom prst="rect">
            <a:avLst/>
          </a:prstGeom>
        </p:spPr>
        <p:txBody>
          <a:bodyPr wrap="square" lIns="0" tIns="0" rIns="0" bIns="0" rtlCol="0" anchor="t">
            <a:spAutoFit/>
          </a:bodyPr>
          <a:lstStyle/>
          <a:p>
            <a:r>
              <a:rPr lang="en-US" sz="1800" b="1">
                <a:solidFill>
                  <a:schemeClr val="bg1"/>
                </a:solidFill>
                <a:latin typeface="Arial" panose="020B0604020202020204" pitchFamily="34" charset="0"/>
              </a:rPr>
              <a:t>Wat </a:t>
            </a:r>
            <a:r>
              <a:rPr lang="en-US" sz="1800" b="1" err="1">
                <a:solidFill>
                  <a:schemeClr val="bg1"/>
                </a:solidFill>
                <a:latin typeface="Arial" panose="020B0604020202020204" pitchFamily="34" charset="0"/>
              </a:rPr>
              <a:t>doet</a:t>
            </a:r>
            <a:endParaRPr lang="en-US" sz="1800" b="1">
              <a:solidFill>
                <a:schemeClr val="bg1"/>
              </a:solidFill>
              <a:latin typeface="Arial" panose="020B0604020202020204" pitchFamily="34" charset="0"/>
            </a:endParaRPr>
          </a:p>
          <a:p>
            <a:r>
              <a:rPr lang="en-US" sz="1800" b="1" err="1">
                <a:solidFill>
                  <a:schemeClr val="bg1"/>
                </a:solidFill>
                <a:latin typeface="Arial" panose="020B0604020202020204" pitchFamily="34" charset="0"/>
              </a:rPr>
              <a:t>VSBfonds</a:t>
            </a:r>
            <a:r>
              <a:rPr lang="en-US" sz="1800" b="1">
                <a:solidFill>
                  <a:schemeClr val="bg1"/>
                </a:solidFill>
                <a:latin typeface="Arial" panose="020B0604020202020204" pitchFamily="34" charset="0"/>
              </a:rPr>
              <a:t>? </a:t>
            </a:r>
          </a:p>
        </p:txBody>
      </p:sp>
      <p:pic>
        <p:nvPicPr>
          <p:cNvPr id="18" name="Afbeelding 17" descr="Afbeelding met tekst, Lettertype, logo, Elektrisch blauw&#10;&#10;Door AI gegenereerde inhoud is mogelijk onjuist.">
            <a:extLst>
              <a:ext uri="{FF2B5EF4-FFF2-40B4-BE49-F238E27FC236}">
                <a16:creationId xmlns:a16="http://schemas.microsoft.com/office/drawing/2014/main" id="{E3A4336B-07F8-1502-5BA2-575538EF521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03915" y="1141565"/>
            <a:ext cx="1763290" cy="3219920"/>
          </a:xfrm>
          <a:prstGeom prst="rect">
            <a:avLst/>
          </a:prstGeom>
        </p:spPr>
      </p:pic>
      <p:pic>
        <p:nvPicPr>
          <p:cNvPr id="20" name="Afbeelding 19" descr="Afbeelding met tekst, logo, Lettertype, symbool&#10;&#10;Door AI gegenereerde inhoud is mogelijk onjuist.">
            <a:extLst>
              <a:ext uri="{FF2B5EF4-FFF2-40B4-BE49-F238E27FC236}">
                <a16:creationId xmlns:a16="http://schemas.microsoft.com/office/drawing/2014/main" id="{2583D496-1C7B-8EE4-B746-20FF3AB1E28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69715" y="1141565"/>
            <a:ext cx="1763290" cy="3219921"/>
          </a:xfrm>
          <a:prstGeom prst="rect">
            <a:avLst/>
          </a:prstGeom>
        </p:spPr>
      </p:pic>
      <p:pic>
        <p:nvPicPr>
          <p:cNvPr id="22" name="Afbeelding 21" descr="Afbeelding met groen, logo, symbool&#10;&#10;Door AI gegenereerde inhoud is mogelijk onjuist.">
            <a:extLst>
              <a:ext uri="{FF2B5EF4-FFF2-40B4-BE49-F238E27FC236}">
                <a16:creationId xmlns:a16="http://schemas.microsoft.com/office/drawing/2014/main" id="{78377933-E38D-1161-D3DE-9335B6EF11B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35515" y="1136776"/>
            <a:ext cx="1763291" cy="3219922"/>
          </a:xfrm>
          <a:prstGeom prst="rect">
            <a:avLst/>
          </a:prstGeom>
        </p:spPr>
      </p:pic>
      <p:pic>
        <p:nvPicPr>
          <p:cNvPr id="23" name="Afbeelding 22">
            <a:extLst>
              <a:ext uri="{FF2B5EF4-FFF2-40B4-BE49-F238E27FC236}">
                <a16:creationId xmlns:a16="http://schemas.microsoft.com/office/drawing/2014/main" id="{4EF0B2C0-B74B-7D63-5BFA-DCE8EE040D0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643233" y="1141565"/>
            <a:ext cx="500766" cy="4565809"/>
          </a:xfrm>
          <a:prstGeom prst="rect">
            <a:avLst/>
          </a:prstGeom>
        </p:spPr>
      </p:pic>
      <p:pic>
        <p:nvPicPr>
          <p:cNvPr id="24" name="Afbeelding 23">
            <a:extLst>
              <a:ext uri="{FF2B5EF4-FFF2-40B4-BE49-F238E27FC236}">
                <a16:creationId xmlns:a16="http://schemas.microsoft.com/office/drawing/2014/main" id="{003930E2-2029-B208-1C7A-2ACF50114C6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239655" y="4615209"/>
            <a:ext cx="3182799" cy="313062"/>
          </a:xfrm>
          <a:prstGeom prst="rect">
            <a:avLst/>
          </a:prstGeom>
        </p:spPr>
      </p:pic>
      <p:sp>
        <p:nvSpPr>
          <p:cNvPr id="2" name="Tekstvak 1">
            <a:extLst>
              <a:ext uri="{FF2B5EF4-FFF2-40B4-BE49-F238E27FC236}">
                <a16:creationId xmlns:a16="http://schemas.microsoft.com/office/drawing/2014/main" id="{BFC6E67C-1612-DFD9-0882-94A9535237CF}"/>
              </a:ext>
            </a:extLst>
          </p:cNvPr>
          <p:cNvSpPr txBox="1"/>
          <p:nvPr/>
        </p:nvSpPr>
        <p:spPr>
          <a:xfrm>
            <a:off x="745194" y="487732"/>
            <a:ext cx="6654386" cy="800219"/>
          </a:xfrm>
          <a:prstGeom prst="rect">
            <a:avLst/>
          </a:prstGeom>
          <a:noFill/>
        </p:spPr>
        <p:txBody>
          <a:bodyPr wrap="none" rtlCol="0">
            <a:spAutoFit/>
          </a:bodyPr>
          <a:lstStyle/>
          <a:p>
            <a:r>
              <a:rPr lang="en-US" sz="1400" b="1" dirty="0">
                <a:solidFill>
                  <a:srgbClr val="EC1C24"/>
                </a:solidFill>
                <a:latin typeface="Arial" panose="020B0604020202020204" pitchFamily="34" charset="0"/>
                <a:cs typeface="Arial" panose="020B0604020202020204" pitchFamily="34" charset="0"/>
              </a:rPr>
              <a:t>Missie &amp; </a:t>
            </a:r>
            <a:r>
              <a:rPr lang="en-US" sz="1400" b="1" dirty="0" err="1">
                <a:solidFill>
                  <a:srgbClr val="EC1C24"/>
                </a:solidFill>
                <a:latin typeface="Arial" panose="020B0604020202020204" pitchFamily="34" charset="0"/>
                <a:cs typeface="Arial" panose="020B0604020202020204" pitchFamily="34" charset="0"/>
              </a:rPr>
              <a:t>Visie</a:t>
            </a:r>
            <a:r>
              <a:rPr lang="en-US" sz="1400" b="1" dirty="0">
                <a:solidFill>
                  <a:srgbClr val="EC1C24"/>
                </a:solidFill>
                <a:latin typeface="Arial" panose="020B0604020202020204" pitchFamily="34" charset="0"/>
                <a:cs typeface="Arial" panose="020B0604020202020204" pitchFamily="34" charset="0"/>
              </a:rPr>
              <a:t>:	</a:t>
            </a:r>
            <a:r>
              <a:rPr lang="en-US" sz="1400" dirty="0" err="1">
                <a:solidFill>
                  <a:srgbClr val="EC1C24"/>
                </a:solidFill>
                <a:latin typeface="Arial" panose="020B0604020202020204" pitchFamily="34" charset="0"/>
                <a:cs typeface="Arial" panose="020B0604020202020204" pitchFamily="34" charset="0"/>
              </a:rPr>
              <a:t>Onze</a:t>
            </a:r>
            <a:r>
              <a:rPr lang="en-US" sz="1400" dirty="0">
                <a:solidFill>
                  <a:srgbClr val="EC1C24"/>
                </a:solidFill>
                <a:latin typeface="Arial" panose="020B0604020202020204" pitchFamily="34" charset="0"/>
                <a:cs typeface="Arial" panose="020B0604020202020204" pitchFamily="34" charset="0"/>
              </a:rPr>
              <a:t> </a:t>
            </a:r>
            <a:r>
              <a:rPr lang="en-US" sz="1400" dirty="0" err="1">
                <a:solidFill>
                  <a:srgbClr val="EC1C24"/>
                </a:solidFill>
                <a:latin typeface="Arial" panose="020B0604020202020204" pitchFamily="34" charset="0"/>
                <a:cs typeface="Arial" panose="020B0604020202020204" pitchFamily="34" charset="0"/>
              </a:rPr>
              <a:t>droom</a:t>
            </a:r>
            <a:r>
              <a:rPr lang="en-US" sz="1400" dirty="0">
                <a:solidFill>
                  <a:srgbClr val="EC1C24"/>
                </a:solidFill>
                <a:latin typeface="Arial" panose="020B0604020202020204" pitchFamily="34" charset="0"/>
                <a:cs typeface="Arial" panose="020B0604020202020204" pitchFamily="34" charset="0"/>
              </a:rPr>
              <a:t> is </a:t>
            </a:r>
            <a:r>
              <a:rPr lang="en-US" sz="1400" dirty="0" err="1">
                <a:solidFill>
                  <a:srgbClr val="EC1C24"/>
                </a:solidFill>
                <a:latin typeface="Arial" panose="020B0604020202020204" pitchFamily="34" charset="0"/>
                <a:cs typeface="Arial" panose="020B0604020202020204" pitchFamily="34" charset="0"/>
              </a:rPr>
              <a:t>een</a:t>
            </a:r>
            <a:r>
              <a:rPr lang="en-US" sz="1400" dirty="0">
                <a:solidFill>
                  <a:srgbClr val="EC1C24"/>
                </a:solidFill>
                <a:latin typeface="Arial" panose="020B0604020202020204" pitchFamily="34" charset="0"/>
                <a:cs typeface="Arial" panose="020B0604020202020204" pitchFamily="34" charset="0"/>
              </a:rPr>
              <a:t> </a:t>
            </a:r>
            <a:r>
              <a:rPr lang="en-US" sz="1400" dirty="0" err="1">
                <a:solidFill>
                  <a:srgbClr val="EC1C24"/>
                </a:solidFill>
                <a:latin typeface="Arial" panose="020B0604020202020204" pitchFamily="34" charset="0"/>
                <a:cs typeface="Arial" panose="020B0604020202020204" pitchFamily="34" charset="0"/>
              </a:rPr>
              <a:t>sociale</a:t>
            </a:r>
            <a:r>
              <a:rPr lang="en-US" sz="1400" dirty="0">
                <a:solidFill>
                  <a:srgbClr val="EC1C24"/>
                </a:solidFill>
                <a:latin typeface="Arial" panose="020B0604020202020204" pitchFamily="34" charset="0"/>
                <a:cs typeface="Arial" panose="020B0604020202020204" pitchFamily="34" charset="0"/>
              </a:rPr>
              <a:t>, </a:t>
            </a:r>
            <a:r>
              <a:rPr lang="en-US" sz="1400" dirty="0" err="1">
                <a:solidFill>
                  <a:srgbClr val="EC1C24"/>
                </a:solidFill>
                <a:latin typeface="Arial" panose="020B0604020202020204" pitchFamily="34" charset="0"/>
                <a:cs typeface="Arial" panose="020B0604020202020204" pitchFamily="34" charset="0"/>
              </a:rPr>
              <a:t>inclusieve</a:t>
            </a:r>
            <a:r>
              <a:rPr lang="en-US" sz="1400" dirty="0">
                <a:solidFill>
                  <a:srgbClr val="EC1C24"/>
                </a:solidFill>
                <a:latin typeface="Arial" panose="020B0604020202020204" pitchFamily="34" charset="0"/>
                <a:cs typeface="Arial" panose="020B0604020202020204" pitchFamily="34" charset="0"/>
              </a:rPr>
              <a:t> en </a:t>
            </a:r>
            <a:r>
              <a:rPr lang="en-US" sz="1400" dirty="0" err="1">
                <a:solidFill>
                  <a:srgbClr val="EC1C24"/>
                </a:solidFill>
                <a:latin typeface="Arial" panose="020B0604020202020204" pitchFamily="34" charset="0"/>
                <a:cs typeface="Arial" panose="020B0604020202020204" pitchFamily="34" charset="0"/>
              </a:rPr>
              <a:t>creatieve</a:t>
            </a:r>
            <a:r>
              <a:rPr lang="en-US" sz="1400" dirty="0">
                <a:solidFill>
                  <a:srgbClr val="EC1C24"/>
                </a:solidFill>
                <a:latin typeface="Arial" panose="020B0604020202020204" pitchFamily="34" charset="0"/>
                <a:cs typeface="Arial" panose="020B0604020202020204" pitchFamily="34" charset="0"/>
              </a:rPr>
              <a:t> </a:t>
            </a:r>
            <a:r>
              <a:rPr lang="en-US" sz="1400" dirty="0" err="1">
                <a:solidFill>
                  <a:srgbClr val="EC1C24"/>
                </a:solidFill>
                <a:latin typeface="Arial" panose="020B0604020202020204" pitchFamily="34" charset="0"/>
                <a:cs typeface="Arial" panose="020B0604020202020204" pitchFamily="34" charset="0"/>
              </a:rPr>
              <a:t>samenleving</a:t>
            </a:r>
            <a:endParaRPr lang="en-US" sz="1400" dirty="0">
              <a:solidFill>
                <a:srgbClr val="EC1C24"/>
              </a:solidFill>
              <a:latin typeface="Arial" panose="020B0604020202020204" pitchFamily="34" charset="0"/>
              <a:cs typeface="Arial" panose="020B0604020202020204" pitchFamily="34" charset="0"/>
            </a:endParaRPr>
          </a:p>
          <a:p>
            <a:r>
              <a:rPr lang="en-US" sz="1400" dirty="0">
                <a:solidFill>
                  <a:srgbClr val="EC1C24"/>
                </a:solidFill>
                <a:latin typeface="Arial" panose="020B0604020202020204" pitchFamily="34" charset="0"/>
                <a:cs typeface="Arial" panose="020B0604020202020204" pitchFamily="34" charset="0"/>
              </a:rPr>
              <a:t>			</a:t>
            </a:r>
            <a:r>
              <a:rPr lang="en-US" sz="1400" dirty="0" err="1">
                <a:solidFill>
                  <a:srgbClr val="EC1C24"/>
                </a:solidFill>
                <a:latin typeface="Arial" panose="020B0604020202020204" pitchFamily="34" charset="0"/>
                <a:cs typeface="Arial" panose="020B0604020202020204" pitchFamily="34" charset="0"/>
              </a:rPr>
              <a:t>waarin</a:t>
            </a:r>
            <a:r>
              <a:rPr lang="en-US" sz="1400" dirty="0">
                <a:solidFill>
                  <a:srgbClr val="EC1C24"/>
                </a:solidFill>
                <a:latin typeface="Arial" panose="020B0604020202020204" pitchFamily="34" charset="0"/>
                <a:cs typeface="Arial" panose="020B0604020202020204" pitchFamily="34" charset="0"/>
              </a:rPr>
              <a:t> </a:t>
            </a:r>
            <a:r>
              <a:rPr lang="en-US" sz="1400" dirty="0" err="1">
                <a:solidFill>
                  <a:srgbClr val="EC1C24"/>
                </a:solidFill>
                <a:latin typeface="Arial" panose="020B0604020202020204" pitchFamily="34" charset="0"/>
                <a:cs typeface="Arial" panose="020B0604020202020204" pitchFamily="34" charset="0"/>
              </a:rPr>
              <a:t>iedereen</a:t>
            </a:r>
            <a:r>
              <a:rPr lang="en-US" sz="1400" dirty="0">
                <a:solidFill>
                  <a:srgbClr val="EC1C24"/>
                </a:solidFill>
                <a:latin typeface="Arial" panose="020B0604020202020204" pitchFamily="34" charset="0"/>
                <a:cs typeface="Arial" panose="020B0604020202020204" pitchFamily="34" charset="0"/>
              </a:rPr>
              <a:t> mee </a:t>
            </a:r>
            <a:r>
              <a:rPr lang="en-US" sz="1400" dirty="0" err="1">
                <a:solidFill>
                  <a:srgbClr val="EC1C24"/>
                </a:solidFill>
                <a:latin typeface="Arial" panose="020B0604020202020204" pitchFamily="34" charset="0"/>
                <a:cs typeface="Arial" panose="020B0604020202020204" pitchFamily="34" charset="0"/>
              </a:rPr>
              <a:t>kan</a:t>
            </a:r>
            <a:r>
              <a:rPr lang="en-US" sz="1400" dirty="0">
                <a:solidFill>
                  <a:srgbClr val="EC1C24"/>
                </a:solidFill>
                <a:latin typeface="Arial" panose="020B0604020202020204" pitchFamily="34" charset="0"/>
                <a:cs typeface="Arial" panose="020B0604020202020204" pitchFamily="34" charset="0"/>
              </a:rPr>
              <a:t> </a:t>
            </a:r>
            <a:r>
              <a:rPr lang="en-US" sz="1400" dirty="0" err="1">
                <a:solidFill>
                  <a:srgbClr val="EC1C24"/>
                </a:solidFill>
                <a:latin typeface="Arial" panose="020B0604020202020204" pitchFamily="34" charset="0"/>
                <a:cs typeface="Arial" panose="020B0604020202020204" pitchFamily="34" charset="0"/>
              </a:rPr>
              <a:t>doen</a:t>
            </a:r>
            <a:endParaRPr lang="en-US" sz="1400" dirty="0">
              <a:solidFill>
                <a:srgbClr val="EC1C24"/>
              </a:solidFill>
              <a:latin typeface="Arial" panose="020B0604020202020204" pitchFamily="34" charset="0"/>
              <a:cs typeface="Arial" panose="020B0604020202020204" pitchFamily="34" charset="0"/>
            </a:endParaRPr>
          </a:p>
          <a:p>
            <a:endParaRPr lang="nl-NL" dirty="0"/>
          </a:p>
        </p:txBody>
      </p:sp>
    </p:spTree>
    <p:extLst>
      <p:ext uri="{BB962C8B-B14F-4D97-AF65-F5344CB8AC3E}">
        <p14:creationId xmlns:p14="http://schemas.microsoft.com/office/powerpoint/2010/main" val="648255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Afbeelding 21" descr="Afbeelding met kleding, persoon, Menselijk gezicht, muur&#10;&#10;Door AI gegenereerde inhoud is mogelijk onjuist.">
            <a:extLst>
              <a:ext uri="{FF2B5EF4-FFF2-40B4-BE49-F238E27FC236}">
                <a16:creationId xmlns:a16="http://schemas.microsoft.com/office/drawing/2014/main" id="{453918BD-E02D-B3FE-2795-C8580E9476A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1"/>
            <a:ext cx="8422456" cy="2571749"/>
          </a:xfrm>
          <a:prstGeom prst="rect">
            <a:avLst/>
          </a:prstGeom>
        </p:spPr>
      </p:pic>
      <p:sp>
        <p:nvSpPr>
          <p:cNvPr id="7" name="Rechthoek 6">
            <a:extLst>
              <a:ext uri="{FF2B5EF4-FFF2-40B4-BE49-F238E27FC236}">
                <a16:creationId xmlns:a16="http://schemas.microsoft.com/office/drawing/2014/main" id="{8932C86F-93F6-1393-D529-027A66641DBA}"/>
              </a:ext>
            </a:extLst>
          </p:cNvPr>
          <p:cNvSpPr/>
          <p:nvPr/>
        </p:nvSpPr>
        <p:spPr>
          <a:xfrm>
            <a:off x="1" y="0"/>
            <a:ext cx="3230002" cy="2571750"/>
          </a:xfrm>
          <a:prstGeom prst="rect">
            <a:avLst/>
          </a:prstGeom>
          <a:gradFill>
            <a:gsLst>
              <a:gs pos="0">
                <a:schemeClr val="tx1"/>
              </a:gs>
              <a:gs pos="99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extBox 5">
            <a:extLst>
              <a:ext uri="{FF2B5EF4-FFF2-40B4-BE49-F238E27FC236}">
                <a16:creationId xmlns:a16="http://schemas.microsoft.com/office/drawing/2014/main" id="{A2A4510A-6FE1-D308-72A0-C49EE42F7313}"/>
              </a:ext>
            </a:extLst>
          </p:cNvPr>
          <p:cNvSpPr txBox="1"/>
          <p:nvPr/>
        </p:nvSpPr>
        <p:spPr>
          <a:xfrm>
            <a:off x="857812" y="659193"/>
            <a:ext cx="4450837" cy="585994"/>
          </a:xfrm>
          <a:prstGeom prst="rect">
            <a:avLst/>
          </a:prstGeom>
        </p:spPr>
        <p:txBody>
          <a:bodyPr wrap="square" lIns="0" tIns="0" rIns="0" bIns="0" rtlCol="0" anchor="t">
            <a:spAutoFit/>
          </a:bodyPr>
          <a:lstStyle/>
          <a:p>
            <a:pPr>
              <a:lnSpc>
                <a:spcPts val="5040"/>
              </a:lnSpc>
            </a:pPr>
            <a:r>
              <a:rPr lang="en-US" sz="3600" b="1" dirty="0">
                <a:solidFill>
                  <a:schemeClr val="bg1"/>
                </a:solidFill>
                <a:latin typeface="Arial" panose="020B0604020202020204" pitchFamily="34" charset="0"/>
              </a:rPr>
              <a:t>Over VSBfonds</a:t>
            </a:r>
          </a:p>
        </p:txBody>
      </p:sp>
      <p:sp>
        <p:nvSpPr>
          <p:cNvPr id="12" name="TextBox 13">
            <a:extLst>
              <a:ext uri="{FF2B5EF4-FFF2-40B4-BE49-F238E27FC236}">
                <a16:creationId xmlns:a16="http://schemas.microsoft.com/office/drawing/2014/main" id="{B3298ADA-C431-AB78-9606-7DA028CF2B8C}"/>
              </a:ext>
            </a:extLst>
          </p:cNvPr>
          <p:cNvSpPr txBox="1"/>
          <p:nvPr/>
        </p:nvSpPr>
        <p:spPr>
          <a:xfrm>
            <a:off x="166707" y="3729265"/>
            <a:ext cx="2219623" cy="462280"/>
          </a:xfrm>
          <a:prstGeom prst="rect">
            <a:avLst/>
          </a:prstGeom>
        </p:spPr>
        <p:txBody>
          <a:bodyPr lIns="0" tIns="0" rIns="0" bIns="0" rtlCol="0" anchor="t">
            <a:spAutoFit/>
          </a:bodyPr>
          <a:lstStyle/>
          <a:p>
            <a:pPr algn="ctr">
              <a:lnSpc>
                <a:spcPts val="1819"/>
              </a:lnSpc>
            </a:pPr>
            <a:r>
              <a:rPr lang="en-US" sz="1600">
                <a:solidFill>
                  <a:srgbClr val="EC1C24"/>
                </a:solidFill>
                <a:latin typeface="Arial" panose="020B0604020202020204" pitchFamily="34" charset="0"/>
                <a:cs typeface="Arial" panose="020B0604020202020204" pitchFamily="34" charset="0"/>
              </a:rPr>
              <a:t>40 </a:t>
            </a:r>
            <a:r>
              <a:rPr lang="en-US" sz="1600" err="1">
                <a:solidFill>
                  <a:srgbClr val="EC1C24"/>
                </a:solidFill>
                <a:latin typeface="Arial" panose="020B0604020202020204" pitchFamily="34" charset="0"/>
                <a:cs typeface="Arial" panose="020B0604020202020204" pitchFamily="34" charset="0"/>
              </a:rPr>
              <a:t>medewerkers</a:t>
            </a:r>
            <a:endParaRPr lang="en-US" sz="1600">
              <a:solidFill>
                <a:srgbClr val="EC1C24"/>
              </a:solidFill>
              <a:latin typeface="Arial" panose="020B0604020202020204" pitchFamily="34" charset="0"/>
              <a:cs typeface="Arial" panose="020B0604020202020204" pitchFamily="34" charset="0"/>
            </a:endParaRPr>
          </a:p>
          <a:p>
            <a:pPr algn="ctr">
              <a:lnSpc>
                <a:spcPts val="1819"/>
              </a:lnSpc>
            </a:pPr>
            <a:endParaRPr lang="en-US" sz="1299">
              <a:solidFill>
                <a:srgbClr val="EC1C24"/>
              </a:solidFill>
              <a:latin typeface="Poppins"/>
            </a:endParaRPr>
          </a:p>
        </p:txBody>
      </p:sp>
      <p:sp>
        <p:nvSpPr>
          <p:cNvPr id="13" name="TextBox 15">
            <a:extLst>
              <a:ext uri="{FF2B5EF4-FFF2-40B4-BE49-F238E27FC236}">
                <a16:creationId xmlns:a16="http://schemas.microsoft.com/office/drawing/2014/main" id="{56EF1150-0B83-67C0-FC5A-2F0ED21A686F}"/>
              </a:ext>
            </a:extLst>
          </p:cNvPr>
          <p:cNvSpPr txBox="1"/>
          <p:nvPr/>
        </p:nvSpPr>
        <p:spPr>
          <a:xfrm>
            <a:off x="4357817" y="3651280"/>
            <a:ext cx="1901664" cy="465512"/>
          </a:xfrm>
          <a:prstGeom prst="rect">
            <a:avLst/>
          </a:prstGeom>
        </p:spPr>
        <p:txBody>
          <a:bodyPr wrap="square" lIns="0" tIns="0" rIns="0" bIns="0" rtlCol="0" anchor="t">
            <a:spAutoFit/>
          </a:bodyPr>
          <a:lstStyle/>
          <a:p>
            <a:pPr algn="ctr">
              <a:lnSpc>
                <a:spcPts val="1819"/>
              </a:lnSpc>
            </a:pPr>
            <a:r>
              <a:rPr lang="en-US" sz="1600">
                <a:solidFill>
                  <a:srgbClr val="EC1C24"/>
                </a:solidFill>
                <a:latin typeface="Arial" panose="020B0604020202020204" pitchFamily="34" charset="0"/>
                <a:cs typeface="Arial" panose="020B0604020202020204" pitchFamily="34" charset="0"/>
              </a:rPr>
              <a:t>€ 32,1 </a:t>
            </a:r>
            <a:r>
              <a:rPr lang="en-US" sz="1600" err="1">
                <a:solidFill>
                  <a:srgbClr val="EC1C24"/>
                </a:solidFill>
                <a:latin typeface="Arial" panose="020B0604020202020204" pitchFamily="34" charset="0"/>
                <a:cs typeface="Arial" panose="020B0604020202020204" pitchFamily="34" charset="0"/>
              </a:rPr>
              <a:t>miljoen</a:t>
            </a:r>
            <a:r>
              <a:rPr lang="en-US" sz="1600">
                <a:solidFill>
                  <a:srgbClr val="EC1C24"/>
                </a:solidFill>
                <a:latin typeface="Arial" panose="020B0604020202020204" pitchFamily="34" charset="0"/>
                <a:cs typeface="Arial" panose="020B0604020202020204" pitchFamily="34" charset="0"/>
              </a:rPr>
              <a:t> </a:t>
            </a:r>
            <a:r>
              <a:rPr lang="en-US" sz="1600" err="1">
                <a:solidFill>
                  <a:srgbClr val="EC1C24"/>
                </a:solidFill>
                <a:latin typeface="Arial" panose="020B0604020202020204" pitchFamily="34" charset="0"/>
                <a:cs typeface="Arial" panose="020B0604020202020204" pitchFamily="34" charset="0"/>
              </a:rPr>
              <a:t>donatiebudget</a:t>
            </a:r>
            <a:endParaRPr lang="en-US" sz="1600">
              <a:solidFill>
                <a:srgbClr val="EC1C24"/>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76941CB4-4C4A-5AE9-CF00-4DA01DB4BA7E}"/>
              </a:ext>
            </a:extLst>
          </p:cNvPr>
          <p:cNvSpPr txBox="1"/>
          <p:nvPr/>
        </p:nvSpPr>
        <p:spPr>
          <a:xfrm>
            <a:off x="2159925" y="3651280"/>
            <a:ext cx="2219623" cy="461665"/>
          </a:xfrm>
          <a:prstGeom prst="rect">
            <a:avLst/>
          </a:prstGeom>
        </p:spPr>
        <p:txBody>
          <a:bodyPr lIns="0" tIns="0" rIns="0" bIns="0" rtlCol="0" anchor="t">
            <a:spAutoFit/>
          </a:bodyPr>
          <a:lstStyle/>
          <a:p>
            <a:pPr algn="ctr">
              <a:lnSpc>
                <a:spcPts val="1819"/>
              </a:lnSpc>
            </a:pPr>
            <a:r>
              <a:rPr lang="en-US" sz="1600">
                <a:solidFill>
                  <a:srgbClr val="EC1C24"/>
                </a:solidFill>
                <a:latin typeface="Arial" panose="020B0604020202020204" pitchFamily="34" charset="0"/>
                <a:cs typeface="Arial" panose="020B0604020202020204" pitchFamily="34" charset="0"/>
              </a:rPr>
              <a:t>3188 aanvragen </a:t>
            </a:r>
          </a:p>
          <a:p>
            <a:pPr algn="ctr">
              <a:lnSpc>
                <a:spcPts val="1819"/>
              </a:lnSpc>
            </a:pPr>
            <a:r>
              <a:rPr lang="en-US" sz="1600" err="1">
                <a:solidFill>
                  <a:srgbClr val="EC1C24"/>
                </a:solidFill>
                <a:latin typeface="Arial" panose="020B0604020202020204" pitchFamily="34" charset="0"/>
                <a:cs typeface="Arial" panose="020B0604020202020204" pitchFamily="34" charset="0"/>
              </a:rPr>
              <a:t>behandeld</a:t>
            </a:r>
            <a:r>
              <a:rPr lang="en-US" sz="1600">
                <a:solidFill>
                  <a:srgbClr val="EC1C24"/>
                </a:solidFill>
                <a:latin typeface="Arial" panose="020B0604020202020204" pitchFamily="34" charset="0"/>
                <a:cs typeface="Arial" panose="020B0604020202020204" pitchFamily="34" charset="0"/>
              </a:rPr>
              <a:t> in 2025</a:t>
            </a:r>
          </a:p>
        </p:txBody>
      </p:sp>
      <p:pic>
        <p:nvPicPr>
          <p:cNvPr id="16" name="Afbeelding 15" descr="Afbeelding met Lettertype, Graphics, logo, grafische vormgeving&#10;&#10;Automatisch gegenereerde beschrijving">
            <a:extLst>
              <a:ext uri="{FF2B5EF4-FFF2-40B4-BE49-F238E27FC236}">
                <a16:creationId xmlns:a16="http://schemas.microsoft.com/office/drawing/2014/main" id="{FF5D40F5-FDA1-D6BD-C394-3E69DC96F8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3450" y="2802421"/>
            <a:ext cx="854927" cy="854927"/>
          </a:xfrm>
          <a:prstGeom prst="rect">
            <a:avLst/>
          </a:prstGeom>
        </p:spPr>
      </p:pic>
      <p:pic>
        <p:nvPicPr>
          <p:cNvPr id="17" name="Afbeelding 16">
            <a:extLst>
              <a:ext uri="{FF2B5EF4-FFF2-40B4-BE49-F238E27FC236}">
                <a16:creationId xmlns:a16="http://schemas.microsoft.com/office/drawing/2014/main" id="{FFF12579-C25F-41C5-4601-2442E09B803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883120" y="2802421"/>
            <a:ext cx="854927" cy="854927"/>
          </a:xfrm>
          <a:prstGeom prst="rect">
            <a:avLst/>
          </a:prstGeom>
        </p:spPr>
      </p:pic>
      <p:pic>
        <p:nvPicPr>
          <p:cNvPr id="18" name="Afbeelding 17">
            <a:extLst>
              <a:ext uri="{FF2B5EF4-FFF2-40B4-BE49-F238E27FC236}">
                <a16:creationId xmlns:a16="http://schemas.microsoft.com/office/drawing/2014/main" id="{FFA03765-1E8C-03B5-5B82-3D140BC4218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943765" y="2802178"/>
            <a:ext cx="854927" cy="854927"/>
          </a:xfrm>
          <a:prstGeom prst="rect">
            <a:avLst/>
          </a:prstGeom>
        </p:spPr>
      </p:pic>
      <p:pic>
        <p:nvPicPr>
          <p:cNvPr id="10" name="Afbeelding 9" descr="Afbeelding met logo, Graphics, rood, clipart&#10;&#10;Door AI gegenereerde inhoud is mogelijk onjuist.">
            <a:extLst>
              <a:ext uri="{FF2B5EF4-FFF2-40B4-BE49-F238E27FC236}">
                <a16:creationId xmlns:a16="http://schemas.microsoft.com/office/drawing/2014/main" id="{BEB52E54-AA22-043F-F3AA-8AFB1C3E381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36051" y="1141565"/>
            <a:ext cx="787616" cy="1438257"/>
          </a:xfrm>
          <a:prstGeom prst="rect">
            <a:avLst/>
          </a:prstGeom>
        </p:spPr>
      </p:pic>
      <p:pic>
        <p:nvPicPr>
          <p:cNvPr id="23" name="Afbeelding 22">
            <a:extLst>
              <a:ext uri="{FF2B5EF4-FFF2-40B4-BE49-F238E27FC236}">
                <a16:creationId xmlns:a16="http://schemas.microsoft.com/office/drawing/2014/main" id="{56339103-F858-DE9B-4F96-C4CDE29E02F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643233" y="1141565"/>
            <a:ext cx="500766" cy="4565809"/>
          </a:xfrm>
          <a:prstGeom prst="rect">
            <a:avLst/>
          </a:prstGeom>
        </p:spPr>
      </p:pic>
      <p:pic>
        <p:nvPicPr>
          <p:cNvPr id="24" name="Afbeelding 23">
            <a:extLst>
              <a:ext uri="{FF2B5EF4-FFF2-40B4-BE49-F238E27FC236}">
                <a16:creationId xmlns:a16="http://schemas.microsoft.com/office/drawing/2014/main" id="{4E5A0058-CE81-2148-6F89-F24EC4F4B95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239655" y="4615209"/>
            <a:ext cx="3182799" cy="313062"/>
          </a:xfrm>
          <a:prstGeom prst="rect">
            <a:avLst/>
          </a:prstGeom>
        </p:spPr>
      </p:pic>
      <p:sp>
        <p:nvSpPr>
          <p:cNvPr id="9" name="TextBox 15">
            <a:extLst>
              <a:ext uri="{FF2B5EF4-FFF2-40B4-BE49-F238E27FC236}">
                <a16:creationId xmlns:a16="http://schemas.microsoft.com/office/drawing/2014/main" id="{46522E04-E535-74CA-109A-843237DC3F6C}"/>
              </a:ext>
            </a:extLst>
          </p:cNvPr>
          <p:cNvSpPr txBox="1"/>
          <p:nvPr/>
        </p:nvSpPr>
        <p:spPr>
          <a:xfrm>
            <a:off x="6270130" y="3646704"/>
            <a:ext cx="1901664" cy="465512"/>
          </a:xfrm>
          <a:prstGeom prst="rect">
            <a:avLst/>
          </a:prstGeom>
        </p:spPr>
        <p:txBody>
          <a:bodyPr wrap="square" lIns="0" tIns="0" rIns="0" bIns="0" rtlCol="0" anchor="t">
            <a:spAutoFit/>
          </a:bodyPr>
          <a:lstStyle/>
          <a:p>
            <a:pPr algn="ctr">
              <a:lnSpc>
                <a:spcPts val="1819"/>
              </a:lnSpc>
            </a:pPr>
            <a:r>
              <a:rPr lang="en-US" sz="1600">
                <a:solidFill>
                  <a:srgbClr val="EC1C24"/>
                </a:solidFill>
                <a:latin typeface="Arial" panose="020B0604020202020204" pitchFamily="34" charset="0"/>
                <a:cs typeface="Arial" panose="020B0604020202020204" pitchFamily="34" charset="0"/>
              </a:rPr>
              <a:t>ca. € 1,8 </a:t>
            </a:r>
            <a:r>
              <a:rPr lang="en-US" sz="1600" err="1">
                <a:solidFill>
                  <a:srgbClr val="EC1C24"/>
                </a:solidFill>
                <a:latin typeface="Arial" panose="020B0604020202020204" pitchFamily="34" charset="0"/>
                <a:cs typeface="Arial" panose="020B0604020202020204" pitchFamily="34" charset="0"/>
              </a:rPr>
              <a:t>miljoen</a:t>
            </a:r>
            <a:r>
              <a:rPr lang="en-US" sz="1600">
                <a:solidFill>
                  <a:srgbClr val="EC1C24"/>
                </a:solidFill>
                <a:latin typeface="Arial" panose="020B0604020202020204" pitchFamily="34" charset="0"/>
                <a:cs typeface="Arial" panose="020B0604020202020204" pitchFamily="34" charset="0"/>
              </a:rPr>
              <a:t> budget Beurzen</a:t>
            </a:r>
          </a:p>
        </p:txBody>
      </p:sp>
      <p:pic>
        <p:nvPicPr>
          <p:cNvPr id="15" name="Afbeelding 14">
            <a:extLst>
              <a:ext uri="{FF2B5EF4-FFF2-40B4-BE49-F238E27FC236}">
                <a16:creationId xmlns:a16="http://schemas.microsoft.com/office/drawing/2014/main" id="{A3FFD87F-BBF5-65DB-6A67-EE47091BAFA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831054" y="2742588"/>
            <a:ext cx="918592" cy="854927"/>
          </a:xfrm>
          <a:prstGeom prst="rect">
            <a:avLst/>
          </a:prstGeom>
        </p:spPr>
      </p:pic>
    </p:spTree>
    <p:extLst>
      <p:ext uri="{BB962C8B-B14F-4D97-AF65-F5344CB8AC3E}">
        <p14:creationId xmlns:p14="http://schemas.microsoft.com/office/powerpoint/2010/main" val="62719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7EFCB-D19E-AB8B-3B49-E032509CD961}"/>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65FAE774-1981-B809-792D-72F347DF88C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369" y="0"/>
            <a:ext cx="8427825" cy="4337968"/>
          </a:xfrm>
          <a:prstGeom prst="rect">
            <a:avLst/>
          </a:prstGeom>
        </p:spPr>
      </p:pic>
      <p:sp>
        <p:nvSpPr>
          <p:cNvPr id="18" name="Rechthoek 17">
            <a:extLst>
              <a:ext uri="{FF2B5EF4-FFF2-40B4-BE49-F238E27FC236}">
                <a16:creationId xmlns:a16="http://schemas.microsoft.com/office/drawing/2014/main" id="{374065A3-E610-05D8-C30F-169D37597229}"/>
              </a:ext>
            </a:extLst>
          </p:cNvPr>
          <p:cNvSpPr/>
          <p:nvPr/>
        </p:nvSpPr>
        <p:spPr>
          <a:xfrm>
            <a:off x="-5369" y="0"/>
            <a:ext cx="3814354" cy="4340904"/>
          </a:xfrm>
          <a:prstGeom prst="rect">
            <a:avLst/>
          </a:prstGeom>
          <a:gradFill>
            <a:gsLst>
              <a:gs pos="0">
                <a:schemeClr val="tx1">
                  <a:alpha val="27730"/>
                </a:schemeClr>
              </a:gs>
              <a:gs pos="99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xtBox 6">
            <a:extLst>
              <a:ext uri="{FF2B5EF4-FFF2-40B4-BE49-F238E27FC236}">
                <a16:creationId xmlns:a16="http://schemas.microsoft.com/office/drawing/2014/main" id="{3C063B7E-046B-DF4E-2B96-00053B37B854}"/>
              </a:ext>
            </a:extLst>
          </p:cNvPr>
          <p:cNvSpPr txBox="1"/>
          <p:nvPr/>
        </p:nvSpPr>
        <p:spPr>
          <a:xfrm>
            <a:off x="721543" y="678841"/>
            <a:ext cx="7073543" cy="569387"/>
          </a:xfrm>
          <a:prstGeom prst="rect">
            <a:avLst/>
          </a:prstGeom>
        </p:spPr>
        <p:txBody>
          <a:bodyPr wrap="square" lIns="0" tIns="0" rIns="0" bIns="0" rtlCol="0" anchor="t">
            <a:spAutoFit/>
          </a:bodyPr>
          <a:lstStyle/>
          <a:p>
            <a:r>
              <a:rPr lang="en-US" sz="3700" b="1" err="1">
                <a:solidFill>
                  <a:schemeClr val="bg1"/>
                </a:solidFill>
                <a:latin typeface="Arial" panose="020B0604020202020204" pitchFamily="34" charset="0"/>
                <a:cs typeface="Arial" panose="020B0604020202020204" pitchFamily="34" charset="0"/>
              </a:rPr>
              <a:t>Beurzen</a:t>
            </a:r>
            <a:endParaRPr lang="en-US" sz="3700" b="1">
              <a:solidFill>
                <a:schemeClr val="bg1"/>
              </a:solidFill>
              <a:latin typeface="Arial" panose="020B0604020202020204" pitchFamily="34" charset="0"/>
              <a:cs typeface="Arial" panose="020B0604020202020204" pitchFamily="34" charset="0"/>
            </a:endParaRPr>
          </a:p>
        </p:txBody>
      </p:sp>
      <p:pic>
        <p:nvPicPr>
          <p:cNvPr id="9" name="Afbeelding 8">
            <a:extLst>
              <a:ext uri="{FF2B5EF4-FFF2-40B4-BE49-F238E27FC236}">
                <a16:creationId xmlns:a16="http://schemas.microsoft.com/office/drawing/2014/main" id="{745716F5-DAAB-5749-7CC5-4F84B690B3F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831056" y="1370182"/>
            <a:ext cx="582854" cy="498519"/>
          </a:xfrm>
          <a:prstGeom prst="rect">
            <a:avLst/>
          </a:prstGeom>
        </p:spPr>
      </p:pic>
      <p:sp>
        <p:nvSpPr>
          <p:cNvPr id="13" name="Rechthoek 12">
            <a:extLst>
              <a:ext uri="{FF2B5EF4-FFF2-40B4-BE49-F238E27FC236}">
                <a16:creationId xmlns:a16="http://schemas.microsoft.com/office/drawing/2014/main" id="{1F501C9B-C518-3C9D-D0B0-FF4F4EAE0036}"/>
              </a:ext>
            </a:extLst>
          </p:cNvPr>
          <p:cNvSpPr/>
          <p:nvPr/>
        </p:nvSpPr>
        <p:spPr>
          <a:xfrm>
            <a:off x="7642167" y="2736737"/>
            <a:ext cx="780289" cy="15997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descr="Afbeelding met Graphics, Lettertype, groen, logo&#10;&#10;Door AI gegenereerde inhoud is mogelijk onjuist.">
            <a:extLst>
              <a:ext uri="{FF2B5EF4-FFF2-40B4-BE49-F238E27FC236}">
                <a16:creationId xmlns:a16="http://schemas.microsoft.com/office/drawing/2014/main" id="{E3968865-2902-A6B8-5EF0-DCC7D134E7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70394" y="1137029"/>
            <a:ext cx="1752062" cy="3199416"/>
          </a:xfrm>
          <a:prstGeom prst="rect">
            <a:avLst/>
          </a:prstGeom>
        </p:spPr>
      </p:pic>
      <p:pic>
        <p:nvPicPr>
          <p:cNvPr id="20" name="Afbeelding 19">
            <a:extLst>
              <a:ext uri="{FF2B5EF4-FFF2-40B4-BE49-F238E27FC236}">
                <a16:creationId xmlns:a16="http://schemas.microsoft.com/office/drawing/2014/main" id="{208BEFAD-1666-BB11-9F47-DB3CBEF6294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pic>
        <p:nvPicPr>
          <p:cNvPr id="2" name="Afbeelding 1">
            <a:extLst>
              <a:ext uri="{FF2B5EF4-FFF2-40B4-BE49-F238E27FC236}">
                <a16:creationId xmlns:a16="http://schemas.microsoft.com/office/drawing/2014/main" id="{E207CF15-F566-EAE8-387E-B3C57046CDFE}"/>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spTree>
    <p:extLst>
      <p:ext uri="{BB962C8B-B14F-4D97-AF65-F5344CB8AC3E}">
        <p14:creationId xmlns:p14="http://schemas.microsoft.com/office/powerpoint/2010/main" val="3993602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Beurzendag aftermovie '2026">
            <a:hlinkClick r:id="" action="ppaction://noaction"/>
            <a:extLst>
              <a:ext uri="{FF2B5EF4-FFF2-40B4-BE49-F238E27FC236}">
                <a16:creationId xmlns:a16="http://schemas.microsoft.com/office/drawing/2014/main" id="{2A007A83-79A7-801A-FB48-E965CFE6457E}"/>
              </a:ext>
            </a:extLst>
          </p:cNvPr>
          <p:cNvPicPr>
            <a:picLocks noRot="1" noChangeAspect="1"/>
          </p:cNvPicPr>
          <p:nvPr>
            <a:videoFile r:link="rId1"/>
          </p:nvPr>
        </p:nvPicPr>
        <p:blipFill>
          <a:blip r:embed="rId4"/>
          <a:stretch>
            <a:fillRect/>
          </a:stretch>
        </p:blipFill>
        <p:spPr>
          <a:xfrm>
            <a:off x="5790" y="1681"/>
            <a:ext cx="9140825" cy="5140138"/>
          </a:xfrm>
          <a:prstGeom prst="rect">
            <a:avLst/>
          </a:prstGeom>
        </p:spPr>
      </p:pic>
    </p:spTree>
    <p:extLst>
      <p:ext uri="{BB962C8B-B14F-4D97-AF65-F5344CB8AC3E}">
        <p14:creationId xmlns:p14="http://schemas.microsoft.com/office/powerpoint/2010/main" val="3523514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9007D-8579-BBA0-385B-226BBF7FD609}"/>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65C60C54-8565-0154-F468-B97AF6A9F78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308649" y="0"/>
            <a:ext cx="3113628" cy="3722581"/>
          </a:xfrm>
          <a:prstGeom prst="rect">
            <a:avLst/>
          </a:prstGeom>
        </p:spPr>
      </p:pic>
      <p:sp>
        <p:nvSpPr>
          <p:cNvPr id="5" name="TextBox 6">
            <a:extLst>
              <a:ext uri="{FF2B5EF4-FFF2-40B4-BE49-F238E27FC236}">
                <a16:creationId xmlns:a16="http://schemas.microsoft.com/office/drawing/2014/main" id="{B5DA28E1-0061-CD21-D4D6-3F719277C66F}"/>
              </a:ext>
            </a:extLst>
          </p:cNvPr>
          <p:cNvSpPr txBox="1"/>
          <p:nvPr/>
        </p:nvSpPr>
        <p:spPr>
          <a:xfrm>
            <a:off x="221991" y="968738"/>
            <a:ext cx="4857690" cy="1785104"/>
          </a:xfrm>
          <a:prstGeom prst="rect">
            <a:avLst/>
          </a:prstGeom>
        </p:spPr>
        <p:txBody>
          <a:bodyPr wrap="square" lIns="0" tIns="0" rIns="0" bIns="0" rtlCol="0" anchor="t">
            <a:spAutoFit/>
          </a:bodyPr>
          <a:lstStyle/>
          <a:p>
            <a:pPr marL="215902" lvl="1" algn="just">
              <a:lnSpc>
                <a:spcPct val="100000"/>
              </a:lnSpc>
            </a:pPr>
            <a:r>
              <a:rPr lang="nl-NL" sz="1600" i="1" dirty="0">
                <a:latin typeface="Arial" panose="020B0604020202020204" pitchFamily="34" charset="0"/>
                <a:cs typeface="Arial" panose="020B0604020202020204" pitchFamily="34" charset="0"/>
              </a:rPr>
              <a:t>De VSBfonds Beurs is voor mbo-, hbo-en wo-studenten die zich betrokken voelen bij Nederland en die een droom hebben om in het buitenland te studeren of op een andere manier ervaring op te doen voor de eigen persoonlijke ontwikkeling. </a:t>
            </a:r>
          </a:p>
          <a:p>
            <a:pPr marL="215902" lvl="1">
              <a:lnSpc>
                <a:spcPct val="100000"/>
              </a:lnSpc>
            </a:pPr>
            <a:endParaRPr lang="nl-NL" sz="1800" dirty="0">
              <a:latin typeface="Arial" panose="020B0604020202020204" pitchFamily="34" charset="0"/>
              <a:cs typeface="Arial" panose="020B0604020202020204" pitchFamily="34" charset="0"/>
            </a:endParaRPr>
          </a:p>
          <a:p>
            <a:pPr marL="215902" lvl="1">
              <a:lnSpc>
                <a:spcPct val="100000"/>
              </a:lnSpc>
            </a:pPr>
            <a:r>
              <a:rPr lang="nl-NL" b="1" dirty="0">
                <a:solidFill>
                  <a:srgbClr val="31854C"/>
                </a:solidFill>
                <a:latin typeface="Arial" panose="020B0604020202020204" pitchFamily="34" charset="0"/>
                <a:cs typeface="Arial" panose="020B0604020202020204" pitchFamily="34" charset="0"/>
              </a:rPr>
              <a:t>Alles is te vinden op vsbfonds.nl/beurzen </a:t>
            </a:r>
            <a:endParaRPr lang="en-US" b="1" dirty="0">
              <a:solidFill>
                <a:srgbClr val="31854C"/>
              </a:solidFill>
              <a:latin typeface="Arial" panose="020B0604020202020204" pitchFamily="34" charset="0"/>
              <a:cs typeface="Arial" panose="020B0604020202020204" pitchFamily="34" charset="0"/>
            </a:endParaRPr>
          </a:p>
        </p:txBody>
      </p:sp>
      <p:pic>
        <p:nvPicPr>
          <p:cNvPr id="9" name="Afbeelding 8">
            <a:extLst>
              <a:ext uri="{FF2B5EF4-FFF2-40B4-BE49-F238E27FC236}">
                <a16:creationId xmlns:a16="http://schemas.microsoft.com/office/drawing/2014/main" id="{8C0D28D1-1891-8676-B106-E060E4F8B19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pic>
        <p:nvPicPr>
          <p:cNvPr id="10" name="Afbeelding 9" descr="Afbeelding met groen, Graphics, clipart&#10;&#10;Door AI gegenereerde inhoud is mogelijk onjuist.">
            <a:extLst>
              <a:ext uri="{FF2B5EF4-FFF2-40B4-BE49-F238E27FC236}">
                <a16:creationId xmlns:a16="http://schemas.microsoft.com/office/drawing/2014/main" id="{E88F3AAB-2D7D-C09B-1539-F8E1E90D4C8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29009" y="2456613"/>
            <a:ext cx="693268" cy="1265968"/>
          </a:xfrm>
          <a:prstGeom prst="rect">
            <a:avLst/>
          </a:prstGeom>
        </p:spPr>
      </p:pic>
      <p:pic>
        <p:nvPicPr>
          <p:cNvPr id="3" name="Afbeelding 2">
            <a:extLst>
              <a:ext uri="{FF2B5EF4-FFF2-40B4-BE49-F238E27FC236}">
                <a16:creationId xmlns:a16="http://schemas.microsoft.com/office/drawing/2014/main" id="{3550DD4C-3A89-8C8C-BFE4-CDD8E7A3BC3E}"/>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spTree>
    <p:extLst>
      <p:ext uri="{BB962C8B-B14F-4D97-AF65-F5344CB8AC3E}">
        <p14:creationId xmlns:p14="http://schemas.microsoft.com/office/powerpoint/2010/main" val="4064572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Afbeelding 13" descr="Afbeelding met persoon, kleding, muur, overdekt&#10;&#10;Door AI gegenereerde inhoud is mogelijk onjuist.">
            <a:extLst>
              <a:ext uri="{FF2B5EF4-FFF2-40B4-BE49-F238E27FC236}">
                <a16:creationId xmlns:a16="http://schemas.microsoft.com/office/drawing/2014/main" id="{E0327350-9181-A655-22F4-7956519A199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1"/>
            <a:ext cx="8422456" cy="2571751"/>
          </a:xfrm>
          <a:prstGeom prst="rect">
            <a:avLst/>
          </a:prstGeom>
        </p:spPr>
      </p:pic>
      <p:sp>
        <p:nvSpPr>
          <p:cNvPr id="5" name="Rechthoek 4">
            <a:extLst>
              <a:ext uri="{FF2B5EF4-FFF2-40B4-BE49-F238E27FC236}">
                <a16:creationId xmlns:a16="http://schemas.microsoft.com/office/drawing/2014/main" id="{9F14D721-C4D1-33AF-86DB-1A8918DBA8A0}"/>
              </a:ext>
            </a:extLst>
          </p:cNvPr>
          <p:cNvSpPr/>
          <p:nvPr/>
        </p:nvSpPr>
        <p:spPr>
          <a:xfrm>
            <a:off x="-1" y="0"/>
            <a:ext cx="2824975" cy="2571750"/>
          </a:xfrm>
          <a:prstGeom prst="rect">
            <a:avLst/>
          </a:prstGeom>
          <a:gradFill>
            <a:gsLst>
              <a:gs pos="0">
                <a:schemeClr val="tx1"/>
              </a:gs>
              <a:gs pos="99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xtBox 5">
            <a:extLst>
              <a:ext uri="{FF2B5EF4-FFF2-40B4-BE49-F238E27FC236}">
                <a16:creationId xmlns:a16="http://schemas.microsoft.com/office/drawing/2014/main" id="{E176E5C7-B334-74D2-702A-F863DEFBDD1D}"/>
              </a:ext>
            </a:extLst>
          </p:cNvPr>
          <p:cNvSpPr txBox="1"/>
          <p:nvPr/>
        </p:nvSpPr>
        <p:spPr>
          <a:xfrm>
            <a:off x="428171" y="1852621"/>
            <a:ext cx="4437792" cy="585994"/>
          </a:xfrm>
          <a:prstGeom prst="rect">
            <a:avLst/>
          </a:prstGeom>
        </p:spPr>
        <p:txBody>
          <a:bodyPr wrap="square" lIns="0" tIns="0" rIns="0" bIns="0" rtlCol="0" anchor="t">
            <a:spAutoFit/>
          </a:bodyPr>
          <a:lstStyle/>
          <a:p>
            <a:pPr lvl="1">
              <a:lnSpc>
                <a:spcPts val="5040"/>
              </a:lnSpc>
            </a:pPr>
            <a:r>
              <a:rPr lang="en-US" sz="3600" b="1" dirty="0">
                <a:solidFill>
                  <a:schemeClr val="bg1"/>
                </a:solidFill>
                <a:latin typeface="Arial" panose="020B0604020202020204" pitchFamily="34" charset="0"/>
              </a:rPr>
              <a:t>Beurzen 2027</a:t>
            </a:r>
          </a:p>
        </p:txBody>
      </p:sp>
      <p:sp>
        <p:nvSpPr>
          <p:cNvPr id="7" name="TextBox 6">
            <a:extLst>
              <a:ext uri="{FF2B5EF4-FFF2-40B4-BE49-F238E27FC236}">
                <a16:creationId xmlns:a16="http://schemas.microsoft.com/office/drawing/2014/main" id="{61D29B21-8637-369F-4A7B-B8FAEB4D0373}"/>
              </a:ext>
            </a:extLst>
          </p:cNvPr>
          <p:cNvSpPr txBox="1"/>
          <p:nvPr/>
        </p:nvSpPr>
        <p:spPr>
          <a:xfrm>
            <a:off x="638628" y="2661728"/>
            <a:ext cx="7637271" cy="2215991"/>
          </a:xfrm>
          <a:prstGeom prst="rect">
            <a:avLst/>
          </a:prstGeom>
        </p:spPr>
        <p:txBody>
          <a:bodyPr wrap="square" lIns="0" tIns="0" rIns="0" bIns="0" rtlCol="0" anchor="t">
            <a:spAutoFit/>
          </a:bodyPr>
          <a:lstStyle/>
          <a:p>
            <a:pPr marL="501652" lvl="1" indent="-285750">
              <a:buFont typeface="Arial" panose="020B0604020202020204" pitchFamily="34" charset="0"/>
              <a:buChar char="•"/>
            </a:pPr>
            <a:endParaRPr lang="en-US" dirty="0">
              <a:solidFill>
                <a:srgbClr val="130101"/>
              </a:solidFill>
              <a:latin typeface="Arial" panose="020B0604020202020204" pitchFamily="34" charset="0"/>
              <a:cs typeface="Arial" panose="020B0604020202020204" pitchFamily="34" charset="0"/>
            </a:endParaRPr>
          </a:p>
          <a:p>
            <a:pPr marL="501652" lvl="1" indent="-285750">
              <a:buFont typeface="Wingdings" panose="05000000000000000000" pitchFamily="2" charset="2"/>
              <a:buChar char="ü"/>
            </a:pPr>
            <a:r>
              <a:rPr lang="en-US" dirty="0">
                <a:solidFill>
                  <a:srgbClr val="130101"/>
                </a:solidFill>
                <a:latin typeface="Arial" panose="020B0604020202020204" pitchFamily="34" charset="0"/>
                <a:cs typeface="Arial" panose="020B0604020202020204" pitchFamily="34" charset="0"/>
              </a:rPr>
              <a:t>59 </a:t>
            </a:r>
            <a:r>
              <a:rPr lang="en-US" dirty="0" err="1">
                <a:solidFill>
                  <a:srgbClr val="130101"/>
                </a:solidFill>
                <a:latin typeface="Arial" panose="020B0604020202020204" pitchFamily="34" charset="0"/>
                <a:cs typeface="Arial" panose="020B0604020202020204" pitchFamily="34" charset="0"/>
              </a:rPr>
              <a:t>partnerinstellingen</a:t>
            </a:r>
            <a:r>
              <a:rPr lang="en-US" dirty="0">
                <a:solidFill>
                  <a:srgbClr val="130101"/>
                </a:solidFill>
                <a:latin typeface="Arial" panose="020B0604020202020204" pitchFamily="34" charset="0"/>
                <a:cs typeface="Arial" panose="020B0604020202020204" pitchFamily="34" charset="0"/>
              </a:rPr>
              <a:t>: </a:t>
            </a:r>
          </a:p>
          <a:p>
            <a:pPr marL="215902" lvl="1"/>
            <a:r>
              <a:rPr lang="en-US" dirty="0">
                <a:solidFill>
                  <a:srgbClr val="130101"/>
                </a:solidFill>
                <a:latin typeface="Arial" panose="020B0604020202020204" pitchFamily="34" charset="0"/>
                <a:cs typeface="Arial" panose="020B0604020202020204" pitchFamily="34" charset="0"/>
              </a:rPr>
              <a:t>	12 </a:t>
            </a:r>
            <a:r>
              <a:rPr lang="en-US" dirty="0" err="1">
                <a:solidFill>
                  <a:srgbClr val="130101"/>
                </a:solidFill>
                <a:latin typeface="Arial" panose="020B0604020202020204" pitchFamily="34" charset="0"/>
                <a:cs typeface="Arial" panose="020B0604020202020204" pitchFamily="34" charset="0"/>
              </a:rPr>
              <a:t>universiteiten</a:t>
            </a:r>
            <a:r>
              <a:rPr lang="en-US" dirty="0">
                <a:solidFill>
                  <a:srgbClr val="130101"/>
                </a:solidFill>
                <a:latin typeface="Arial" panose="020B0604020202020204" pitchFamily="34" charset="0"/>
                <a:cs typeface="Arial" panose="020B0604020202020204" pitchFamily="34" charset="0"/>
              </a:rPr>
              <a:t>, 25 </a:t>
            </a:r>
            <a:r>
              <a:rPr lang="en-US" dirty="0" err="1">
                <a:solidFill>
                  <a:srgbClr val="130101"/>
                </a:solidFill>
                <a:latin typeface="Arial" panose="020B0604020202020204" pitchFamily="34" charset="0"/>
                <a:cs typeface="Arial" panose="020B0604020202020204" pitchFamily="34" charset="0"/>
              </a:rPr>
              <a:t>hogescholen</a:t>
            </a:r>
            <a:r>
              <a:rPr lang="en-US" dirty="0">
                <a:solidFill>
                  <a:srgbClr val="130101"/>
                </a:solidFill>
                <a:latin typeface="Arial" panose="020B0604020202020204" pitchFamily="34" charset="0"/>
                <a:cs typeface="Arial" panose="020B0604020202020204" pitchFamily="34" charset="0"/>
              </a:rPr>
              <a:t> en 22 </a:t>
            </a:r>
            <a:r>
              <a:rPr lang="en-US" dirty="0" err="1">
                <a:solidFill>
                  <a:srgbClr val="130101"/>
                </a:solidFill>
                <a:latin typeface="Arial" panose="020B0604020202020204" pitchFamily="34" charset="0"/>
                <a:cs typeface="Arial" panose="020B0604020202020204" pitchFamily="34" charset="0"/>
              </a:rPr>
              <a:t>mbo-instellingen</a:t>
            </a:r>
            <a:endParaRPr lang="en-US" dirty="0">
              <a:solidFill>
                <a:srgbClr val="130101"/>
              </a:solidFill>
              <a:latin typeface="Arial" panose="020B0604020202020204" pitchFamily="34" charset="0"/>
              <a:cs typeface="Arial" panose="020B0604020202020204" pitchFamily="34" charset="0"/>
            </a:endParaRPr>
          </a:p>
          <a:p>
            <a:pPr marL="501652" lvl="1" indent="-285750">
              <a:buFont typeface="Wingdings" panose="05000000000000000000" pitchFamily="2" charset="2"/>
              <a:buChar char="ü"/>
            </a:pPr>
            <a:r>
              <a:rPr lang="en-US" dirty="0">
                <a:solidFill>
                  <a:srgbClr val="130101"/>
                </a:solidFill>
                <a:latin typeface="Arial" panose="020B0604020202020204" pitchFamily="34" charset="0"/>
                <a:cs typeface="Arial" panose="020B0604020202020204" pitchFamily="34" charset="0"/>
              </a:rPr>
              <a:t>VSBfonds Beurzen 2 </a:t>
            </a:r>
            <a:r>
              <a:rPr lang="en-US" dirty="0" err="1">
                <a:solidFill>
                  <a:srgbClr val="130101"/>
                </a:solidFill>
                <a:latin typeface="Arial" panose="020B0604020202020204" pitchFamily="34" charset="0"/>
                <a:cs typeface="Arial" panose="020B0604020202020204" pitchFamily="34" charset="0"/>
              </a:rPr>
              <a:t>programma’s</a:t>
            </a:r>
            <a:r>
              <a:rPr lang="en-US" dirty="0">
                <a:solidFill>
                  <a:srgbClr val="130101"/>
                </a:solidFill>
                <a:latin typeface="Arial" panose="020B0604020202020204" pitchFamily="34" charset="0"/>
                <a:cs typeface="Arial" panose="020B0604020202020204" pitchFamily="34" charset="0"/>
              </a:rPr>
              <a:t>: </a:t>
            </a:r>
          </a:p>
          <a:p>
            <a:pPr marL="215902" lvl="1"/>
            <a:r>
              <a:rPr lang="en-US" dirty="0">
                <a:solidFill>
                  <a:srgbClr val="130101"/>
                </a:solidFill>
                <a:latin typeface="Arial" panose="020B0604020202020204" pitchFamily="34" charset="0"/>
                <a:cs typeface="Arial" panose="020B0604020202020204" pitchFamily="34" charset="0"/>
              </a:rPr>
              <a:t>	</a:t>
            </a:r>
            <a:r>
              <a:rPr lang="en-US" dirty="0" err="1">
                <a:solidFill>
                  <a:srgbClr val="130101"/>
                </a:solidFill>
                <a:latin typeface="Arial" panose="020B0604020202020204" pitchFamily="34" charset="0"/>
                <a:cs typeface="Arial" panose="020B0604020202020204" pitchFamily="34" charset="0"/>
              </a:rPr>
              <a:t>hbo</a:t>
            </a:r>
            <a:r>
              <a:rPr lang="en-US" dirty="0">
                <a:solidFill>
                  <a:srgbClr val="130101"/>
                </a:solidFill>
                <a:latin typeface="Arial" panose="020B0604020202020204" pitchFamily="34" charset="0"/>
                <a:cs typeface="Arial" panose="020B0604020202020204" pitchFamily="34" charset="0"/>
              </a:rPr>
              <a:t>/wo 140 – </a:t>
            </a:r>
            <a:r>
              <a:rPr lang="en-US" dirty="0" err="1">
                <a:solidFill>
                  <a:srgbClr val="130101"/>
                </a:solidFill>
                <a:latin typeface="Arial" panose="020B0604020202020204" pitchFamily="34" charset="0"/>
                <a:cs typeface="Arial" panose="020B0604020202020204" pitchFamily="34" charset="0"/>
              </a:rPr>
              <a:t>mbo</a:t>
            </a:r>
            <a:r>
              <a:rPr lang="en-US" dirty="0">
                <a:solidFill>
                  <a:srgbClr val="130101"/>
                </a:solidFill>
                <a:latin typeface="Arial" panose="020B0604020202020204" pitchFamily="34" charset="0"/>
                <a:cs typeface="Arial" panose="020B0604020202020204" pitchFamily="34" charset="0"/>
              </a:rPr>
              <a:t>: circa 130</a:t>
            </a:r>
          </a:p>
          <a:p>
            <a:pPr marL="501652" lvl="1" indent="-285750">
              <a:buFont typeface="Wingdings" panose="05000000000000000000" pitchFamily="2" charset="2"/>
              <a:buChar char="ü"/>
            </a:pPr>
            <a:r>
              <a:rPr lang="en-US" dirty="0">
                <a:solidFill>
                  <a:srgbClr val="130101"/>
                </a:solidFill>
                <a:latin typeface="Arial" panose="020B0604020202020204" pitchFamily="34" charset="0"/>
                <a:cs typeface="Arial" panose="020B0604020202020204" pitchFamily="34" charset="0"/>
              </a:rPr>
              <a:t>Budget 2027: </a:t>
            </a:r>
            <a:r>
              <a:rPr lang="nl-NL" dirty="0">
                <a:latin typeface="Arial" panose="020B0604020202020204" pitchFamily="34" charset="0"/>
                <a:cs typeface="Arial" panose="020B0604020202020204" pitchFamily="34" charset="0"/>
              </a:rPr>
              <a:t>€1,8</a:t>
            </a:r>
            <a:endParaRPr lang="en-US" dirty="0">
              <a:solidFill>
                <a:srgbClr val="130101"/>
              </a:solidFill>
              <a:latin typeface="Arial" panose="020B0604020202020204" pitchFamily="34" charset="0"/>
              <a:cs typeface="Arial" panose="020B0604020202020204" pitchFamily="34" charset="0"/>
            </a:endParaRPr>
          </a:p>
          <a:p>
            <a:pPr marL="215902" lvl="1"/>
            <a:endParaRPr lang="en-US" sz="1800" dirty="0">
              <a:solidFill>
                <a:srgbClr val="130101"/>
              </a:solidFill>
              <a:latin typeface="Arial" panose="020B0604020202020204" pitchFamily="34" charset="0"/>
              <a:cs typeface="Arial" panose="020B0604020202020204" pitchFamily="34" charset="0"/>
            </a:endParaRPr>
          </a:p>
          <a:p>
            <a:pPr marL="215902" lvl="1"/>
            <a:endParaRPr lang="en-US" sz="1800" dirty="0">
              <a:solidFill>
                <a:srgbClr val="EC1C24"/>
              </a:solidFill>
              <a:latin typeface="Arial" panose="020B0604020202020204" pitchFamily="34" charset="0"/>
              <a:cs typeface="Arial" panose="020B0604020202020204" pitchFamily="34" charset="0"/>
            </a:endParaRPr>
          </a:p>
        </p:txBody>
      </p:sp>
      <p:pic>
        <p:nvPicPr>
          <p:cNvPr id="11" name="Afbeelding 10">
            <a:extLst>
              <a:ext uri="{FF2B5EF4-FFF2-40B4-BE49-F238E27FC236}">
                <a16:creationId xmlns:a16="http://schemas.microsoft.com/office/drawing/2014/main" id="{40FBC963-4595-7474-01F6-62C980D7B4F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pic>
        <p:nvPicPr>
          <p:cNvPr id="12" name="Afbeelding 11" descr="Afbeelding met groen, Graphics, clipart&#10;&#10;Door AI gegenereerde inhoud is mogelijk onjuist.">
            <a:extLst>
              <a:ext uri="{FF2B5EF4-FFF2-40B4-BE49-F238E27FC236}">
                <a16:creationId xmlns:a16="http://schemas.microsoft.com/office/drawing/2014/main" id="{491F1DB2-A976-44D4-4AC5-D40C886E1D3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34839" y="1133492"/>
            <a:ext cx="787617" cy="1438258"/>
          </a:xfrm>
          <a:prstGeom prst="rect">
            <a:avLst/>
          </a:prstGeom>
        </p:spPr>
      </p:pic>
      <p:pic>
        <p:nvPicPr>
          <p:cNvPr id="2" name="Afbeelding 1">
            <a:extLst>
              <a:ext uri="{FF2B5EF4-FFF2-40B4-BE49-F238E27FC236}">
                <a16:creationId xmlns:a16="http://schemas.microsoft.com/office/drawing/2014/main" id="{7BAB4802-4329-09DF-0E36-2709A2DF24EA}"/>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spTree>
    <p:extLst>
      <p:ext uri="{BB962C8B-B14F-4D97-AF65-F5344CB8AC3E}">
        <p14:creationId xmlns:p14="http://schemas.microsoft.com/office/powerpoint/2010/main" val="3286117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3761D263-8E1C-5811-B212-93B3C295B332}"/>
              </a:ext>
            </a:extLst>
          </p:cNvPr>
          <p:cNvSpPr txBox="1"/>
          <p:nvPr/>
        </p:nvSpPr>
        <p:spPr>
          <a:xfrm>
            <a:off x="856029" y="668319"/>
            <a:ext cx="6778809" cy="585994"/>
          </a:xfrm>
          <a:prstGeom prst="rect">
            <a:avLst/>
          </a:prstGeom>
        </p:spPr>
        <p:txBody>
          <a:bodyPr wrap="square" lIns="0" tIns="0" rIns="0" bIns="0" rtlCol="0" anchor="t">
            <a:spAutoFit/>
          </a:bodyPr>
          <a:lstStyle/>
          <a:p>
            <a:pPr>
              <a:lnSpc>
                <a:spcPts val="5040"/>
              </a:lnSpc>
            </a:pPr>
            <a:r>
              <a:rPr lang="en-US" sz="3600" b="1" dirty="0">
                <a:solidFill>
                  <a:srgbClr val="31854C"/>
                </a:solidFill>
                <a:latin typeface="Arial" panose="020B0604020202020204" pitchFamily="34" charset="0"/>
                <a:cs typeface="Arial" panose="020B0604020202020204" pitchFamily="34" charset="0"/>
              </a:rPr>
              <a:t>Wat is de VSBfonds </a:t>
            </a:r>
            <a:r>
              <a:rPr lang="en-US" sz="3600" b="1" dirty="0" err="1">
                <a:solidFill>
                  <a:srgbClr val="31854C"/>
                </a:solidFill>
                <a:latin typeface="Arial" panose="020B0604020202020204" pitchFamily="34" charset="0"/>
                <a:cs typeface="Arial" panose="020B0604020202020204" pitchFamily="34" charset="0"/>
              </a:rPr>
              <a:t>Beurs</a:t>
            </a:r>
            <a:r>
              <a:rPr lang="en-US" sz="3600" b="1" dirty="0">
                <a:solidFill>
                  <a:srgbClr val="31854C"/>
                </a:solidFill>
                <a:latin typeface="Arial" panose="020B0604020202020204" pitchFamily="34" charset="0"/>
                <a:cs typeface="Arial" panose="020B0604020202020204" pitchFamily="34" charset="0"/>
              </a:rPr>
              <a:t>?</a:t>
            </a:r>
          </a:p>
        </p:txBody>
      </p:sp>
      <p:sp>
        <p:nvSpPr>
          <p:cNvPr id="6" name="TextBox 6">
            <a:extLst>
              <a:ext uri="{FF2B5EF4-FFF2-40B4-BE49-F238E27FC236}">
                <a16:creationId xmlns:a16="http://schemas.microsoft.com/office/drawing/2014/main" id="{EFBCC689-CA12-353A-1DF3-7E15498AC9B9}"/>
              </a:ext>
            </a:extLst>
          </p:cNvPr>
          <p:cNvSpPr txBox="1"/>
          <p:nvPr/>
        </p:nvSpPr>
        <p:spPr>
          <a:xfrm>
            <a:off x="856029" y="1401843"/>
            <a:ext cx="6567491" cy="3046988"/>
          </a:xfrm>
          <a:prstGeom prst="rect">
            <a:avLst/>
          </a:prstGeom>
        </p:spPr>
        <p:txBody>
          <a:bodyPr wrap="square" lIns="0" tIns="0" rIns="0" bIns="0" rtlCol="0" anchor="t">
            <a:spAutoFit/>
          </a:bodyPr>
          <a:lstStyle/>
          <a:p>
            <a:pPr lvl="0"/>
            <a:r>
              <a:rPr lang="nl-NL" dirty="0">
                <a:latin typeface="Arial" panose="020B0604020202020204" pitchFamily="34" charset="0"/>
                <a:cs typeface="Arial" panose="020B0604020202020204" pitchFamily="34" charset="0"/>
              </a:rPr>
              <a:t>Een studiebeurs voor gemotiveerde en betrokken studenten die </a:t>
            </a:r>
            <a:r>
              <a:rPr lang="nl-NL" dirty="0" err="1">
                <a:latin typeface="Arial" panose="020B0604020202020204" pitchFamily="34" charset="0"/>
                <a:cs typeface="Arial" panose="020B0604020202020204" pitchFamily="34" charset="0"/>
              </a:rPr>
              <a:t>nà</a:t>
            </a:r>
            <a:r>
              <a:rPr lang="nl-NL" dirty="0">
                <a:latin typeface="Arial" panose="020B0604020202020204" pitchFamily="34" charset="0"/>
                <a:cs typeface="Arial" panose="020B0604020202020204" pitchFamily="34" charset="0"/>
              </a:rPr>
              <a:t> hun Nederlandse studie (minimaal bachelor) verder willen </a:t>
            </a:r>
            <a:r>
              <a:rPr lang="nl-NL" b="1" dirty="0">
                <a:solidFill>
                  <a:srgbClr val="31854C"/>
                </a:solidFill>
                <a:latin typeface="Arial" panose="020B0604020202020204" pitchFamily="34" charset="0"/>
                <a:cs typeface="Arial" panose="020B0604020202020204" pitchFamily="34" charset="0"/>
              </a:rPr>
              <a:t>studeren</a:t>
            </a:r>
            <a:r>
              <a:rPr lang="nl-NL" dirty="0">
                <a:latin typeface="Arial" panose="020B0604020202020204" pitchFamily="34" charset="0"/>
                <a:cs typeface="Arial" panose="020B0604020202020204" pitchFamily="34" charset="0"/>
              </a:rPr>
              <a:t> in het </a:t>
            </a:r>
            <a:r>
              <a:rPr lang="nl-NL" b="1" dirty="0">
                <a:solidFill>
                  <a:srgbClr val="31854C"/>
                </a:solidFill>
                <a:latin typeface="Arial" panose="020B0604020202020204" pitchFamily="34" charset="0"/>
                <a:cs typeface="Arial" panose="020B0604020202020204" pitchFamily="34" charset="0"/>
              </a:rPr>
              <a:t>buitenland</a:t>
            </a:r>
          </a:p>
          <a:p>
            <a:pPr lvl="0"/>
            <a:endParaRPr lang="nl-NL" dirty="0">
              <a:latin typeface="Arial" panose="020B0604020202020204" pitchFamily="34" charset="0"/>
              <a:cs typeface="Arial" panose="020B0604020202020204" pitchFamily="34" charset="0"/>
            </a:endParaRPr>
          </a:p>
          <a:p>
            <a:pPr lvl="0"/>
            <a:r>
              <a:rPr lang="nl-NL" dirty="0">
                <a:latin typeface="Arial" panose="020B0604020202020204" pitchFamily="34" charset="0"/>
                <a:cs typeface="Arial" panose="020B0604020202020204" pitchFamily="34" charset="0"/>
              </a:rPr>
              <a:t> De buitenlandse studie is </a:t>
            </a:r>
            <a:r>
              <a:rPr lang="nl-NL" b="1" dirty="0">
                <a:solidFill>
                  <a:srgbClr val="31854C"/>
                </a:solidFill>
                <a:latin typeface="Arial" panose="020B0604020202020204" pitchFamily="34" charset="0"/>
                <a:cs typeface="Arial" panose="020B0604020202020204" pitchFamily="34" charset="0"/>
              </a:rPr>
              <a:t>géén onderdeel </a:t>
            </a:r>
            <a:r>
              <a:rPr lang="nl-NL" dirty="0" err="1">
                <a:latin typeface="Arial" panose="020B0604020202020204" pitchFamily="34" charset="0"/>
                <a:cs typeface="Arial" panose="020B0604020202020204" pitchFamily="34" charset="0"/>
              </a:rPr>
              <a:t>vd</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NLse</a:t>
            </a:r>
            <a:r>
              <a:rPr lang="nl-NL" dirty="0">
                <a:latin typeface="Arial" panose="020B0604020202020204" pitchFamily="34" charset="0"/>
                <a:cs typeface="Arial" panose="020B0604020202020204" pitchFamily="34" charset="0"/>
              </a:rPr>
              <a:t> studie </a:t>
            </a:r>
          </a:p>
          <a:p>
            <a:pPr lvl="0"/>
            <a:endParaRPr lang="nl-NL" dirty="0">
              <a:latin typeface="Arial" panose="020B0604020202020204" pitchFamily="34" charset="0"/>
              <a:cs typeface="Arial" panose="020B0604020202020204" pitchFamily="34" charset="0"/>
            </a:endParaRPr>
          </a:p>
          <a:p>
            <a:pPr lvl="0"/>
            <a:r>
              <a:rPr lang="nl-NL" b="1" dirty="0">
                <a:solidFill>
                  <a:srgbClr val="31854C"/>
                </a:solidFill>
                <a:latin typeface="Arial" panose="020B0604020202020204" pitchFamily="34" charset="0"/>
                <a:cs typeface="Arial" panose="020B0604020202020204" pitchFamily="34" charset="0"/>
              </a:rPr>
              <a:t>Motivatie</a:t>
            </a:r>
            <a:r>
              <a:rPr lang="nl-NL" dirty="0">
                <a:latin typeface="Arial" panose="020B0604020202020204" pitchFamily="34" charset="0"/>
                <a:cs typeface="Arial" panose="020B0604020202020204" pitchFamily="34" charset="0"/>
              </a:rPr>
              <a:t> vinden wij belangrijker dan cijfers </a:t>
            </a:r>
          </a:p>
          <a:p>
            <a:pPr lvl="0"/>
            <a:endParaRPr lang="nl-NL" dirty="0">
              <a:latin typeface="Arial" panose="020B0604020202020204" pitchFamily="34" charset="0"/>
              <a:cs typeface="Arial" panose="020B0604020202020204" pitchFamily="34" charset="0"/>
            </a:endParaRPr>
          </a:p>
          <a:p>
            <a:pPr lvl="0"/>
            <a:r>
              <a:rPr lang="nl-NL" b="1" dirty="0">
                <a:solidFill>
                  <a:srgbClr val="31854C"/>
                </a:solidFill>
                <a:latin typeface="Arial" panose="020B0604020202020204" pitchFamily="34" charset="0"/>
                <a:cs typeface="Arial" panose="020B0604020202020204" pitchFamily="34" charset="0"/>
              </a:rPr>
              <a:t>Maatschappelijke betrokkenheid </a:t>
            </a:r>
            <a:r>
              <a:rPr lang="nl-NL" dirty="0">
                <a:latin typeface="Arial" panose="020B0604020202020204" pitchFamily="34" charset="0"/>
                <a:cs typeface="Arial" panose="020B0604020202020204" pitchFamily="34" charset="0"/>
              </a:rPr>
              <a:t>is belangrijk; waarom is dit belangrijk voor jezelf </a:t>
            </a:r>
            <a:r>
              <a:rPr lang="nl-NL" dirty="0" err="1">
                <a:latin typeface="Arial" panose="020B0604020202020204" pitchFamily="34" charset="0"/>
                <a:cs typeface="Arial" panose="020B0604020202020204" pitchFamily="34" charset="0"/>
              </a:rPr>
              <a:t>èn</a:t>
            </a:r>
            <a:r>
              <a:rPr lang="nl-NL" dirty="0">
                <a:latin typeface="Arial" panose="020B0604020202020204" pitchFamily="34" charset="0"/>
                <a:cs typeface="Arial" panose="020B0604020202020204" pitchFamily="34" charset="0"/>
              </a:rPr>
              <a:t> wat heeft jouw omgeving / de samenleving er aan heeft als jij dit gaat doen</a:t>
            </a:r>
          </a:p>
        </p:txBody>
      </p:sp>
      <p:pic>
        <p:nvPicPr>
          <p:cNvPr id="10" name="Afbeelding 9" descr="Afbeelding met groen, Graphics, clipart&#10;&#10;Door AI gegenereerde inhoud is mogelijk onjuist.">
            <a:extLst>
              <a:ext uri="{FF2B5EF4-FFF2-40B4-BE49-F238E27FC236}">
                <a16:creationId xmlns:a16="http://schemas.microsoft.com/office/drawing/2014/main" id="{942F3B0F-286C-04C6-3FF6-D95581CF453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34839" y="1133492"/>
            <a:ext cx="787617" cy="1438258"/>
          </a:xfrm>
          <a:prstGeom prst="rect">
            <a:avLst/>
          </a:prstGeom>
        </p:spPr>
      </p:pic>
      <p:pic>
        <p:nvPicPr>
          <p:cNvPr id="2" name="Afbeelding 1">
            <a:extLst>
              <a:ext uri="{FF2B5EF4-FFF2-40B4-BE49-F238E27FC236}">
                <a16:creationId xmlns:a16="http://schemas.microsoft.com/office/drawing/2014/main" id="{003CE5F1-DC28-3175-B7A4-14AEDAAE2E0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spTree>
    <p:extLst>
      <p:ext uri="{BB962C8B-B14F-4D97-AF65-F5344CB8AC3E}">
        <p14:creationId xmlns:p14="http://schemas.microsoft.com/office/powerpoint/2010/main" val="3449279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87BC0-8677-88D0-BD28-A4FB046D77A9}"/>
            </a:ext>
          </a:extLst>
        </p:cNvPr>
        <p:cNvGrpSpPr/>
        <p:nvPr/>
      </p:nvGrpSpPr>
      <p:grpSpPr>
        <a:xfrm>
          <a:off x="0" y="0"/>
          <a:ext cx="0" cy="0"/>
          <a:chOff x="0" y="0"/>
          <a:chExt cx="0" cy="0"/>
        </a:xfrm>
      </p:grpSpPr>
      <p:sp>
        <p:nvSpPr>
          <p:cNvPr id="3" name="TextBox 5">
            <a:extLst>
              <a:ext uri="{FF2B5EF4-FFF2-40B4-BE49-F238E27FC236}">
                <a16:creationId xmlns:a16="http://schemas.microsoft.com/office/drawing/2014/main" id="{77CCFC00-4C6E-A128-35A5-8FB182A8940B}"/>
              </a:ext>
            </a:extLst>
          </p:cNvPr>
          <p:cNvSpPr txBox="1"/>
          <p:nvPr/>
        </p:nvSpPr>
        <p:spPr>
          <a:xfrm>
            <a:off x="856030" y="668319"/>
            <a:ext cx="5676338" cy="585994"/>
          </a:xfrm>
          <a:prstGeom prst="rect">
            <a:avLst/>
          </a:prstGeom>
        </p:spPr>
        <p:txBody>
          <a:bodyPr wrap="square" lIns="0" tIns="0" rIns="0" bIns="0" rtlCol="0" anchor="t">
            <a:spAutoFit/>
          </a:bodyPr>
          <a:lstStyle/>
          <a:p>
            <a:pPr>
              <a:lnSpc>
                <a:spcPts val="5040"/>
              </a:lnSpc>
            </a:pPr>
            <a:r>
              <a:rPr lang="en-US" sz="3600" b="1" dirty="0" err="1">
                <a:solidFill>
                  <a:srgbClr val="31854C"/>
                </a:solidFill>
                <a:latin typeface="Arial" panose="020B0604020202020204" pitchFamily="34" charset="0"/>
                <a:cs typeface="Arial" panose="020B0604020202020204" pitchFamily="34" charset="0"/>
              </a:rPr>
              <a:t>Voorwaarden</a:t>
            </a:r>
            <a:endParaRPr lang="en-US" sz="3600" b="1" dirty="0">
              <a:solidFill>
                <a:srgbClr val="31854C"/>
              </a:solidFill>
              <a:latin typeface="Arial" panose="020B0604020202020204" pitchFamily="34" charset="0"/>
              <a:cs typeface="Arial" panose="020B0604020202020204" pitchFamily="34" charset="0"/>
            </a:endParaRPr>
          </a:p>
        </p:txBody>
      </p:sp>
      <p:pic>
        <p:nvPicPr>
          <p:cNvPr id="8" name="Afbeelding 7">
            <a:extLst>
              <a:ext uri="{FF2B5EF4-FFF2-40B4-BE49-F238E27FC236}">
                <a16:creationId xmlns:a16="http://schemas.microsoft.com/office/drawing/2014/main" id="{E11878B9-2254-8098-E826-62A4A65FD6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pic>
        <p:nvPicPr>
          <p:cNvPr id="10" name="Afbeelding 9" descr="Afbeelding met groen, Graphics, clipart&#10;&#10;Door AI gegenereerde inhoud is mogelijk onjuist.">
            <a:extLst>
              <a:ext uri="{FF2B5EF4-FFF2-40B4-BE49-F238E27FC236}">
                <a16:creationId xmlns:a16="http://schemas.microsoft.com/office/drawing/2014/main" id="{90BD1907-33DF-E40E-F35C-0B33A6162D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34839" y="1133492"/>
            <a:ext cx="787617" cy="1438258"/>
          </a:xfrm>
          <a:prstGeom prst="rect">
            <a:avLst/>
          </a:prstGeom>
        </p:spPr>
      </p:pic>
      <p:pic>
        <p:nvPicPr>
          <p:cNvPr id="2" name="Afbeelding 1">
            <a:extLst>
              <a:ext uri="{FF2B5EF4-FFF2-40B4-BE49-F238E27FC236}">
                <a16:creationId xmlns:a16="http://schemas.microsoft.com/office/drawing/2014/main" id="{712C17DE-E42C-B581-21E0-6DE6AD872BDD}"/>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sp>
        <p:nvSpPr>
          <p:cNvPr id="5" name="TextBox 6">
            <a:extLst>
              <a:ext uri="{FF2B5EF4-FFF2-40B4-BE49-F238E27FC236}">
                <a16:creationId xmlns:a16="http://schemas.microsoft.com/office/drawing/2014/main" id="{D2F38098-6C71-3B23-4956-53D256A6B90C}"/>
              </a:ext>
            </a:extLst>
          </p:cNvPr>
          <p:cNvSpPr txBox="1"/>
          <p:nvPr/>
        </p:nvSpPr>
        <p:spPr>
          <a:xfrm>
            <a:off x="576966" y="1529728"/>
            <a:ext cx="7057873" cy="3323987"/>
          </a:xfrm>
          <a:prstGeom prst="rect">
            <a:avLst/>
          </a:prstGeom>
        </p:spPr>
        <p:txBody>
          <a:bodyPr wrap="square" lIns="0" tIns="0" rIns="0" bIns="0" rtlCol="0" anchor="t">
            <a:spAutoFit/>
          </a:bodyPr>
          <a:lstStyle/>
          <a:p>
            <a:pPr marL="501652" lvl="1" indent="-285750">
              <a:buFont typeface="Arial" panose="020B0604020202020204" pitchFamily="34" charset="0"/>
              <a:buChar char="•"/>
            </a:pPr>
            <a:r>
              <a:rPr lang="nl-NL" dirty="0">
                <a:latin typeface="Arial" panose="020B0604020202020204" pitchFamily="34" charset="0"/>
                <a:cs typeface="Arial" panose="020B0604020202020204" pitchFamily="34" charset="0"/>
              </a:rPr>
              <a:t>Je hebt minimaal een bachelor diploma (master mag ook) </a:t>
            </a:r>
          </a:p>
          <a:p>
            <a:pPr marL="501652" lvl="1" indent="-285750">
              <a:buFont typeface="Arial" panose="020B0604020202020204" pitchFamily="34" charset="0"/>
              <a:buChar char="•"/>
            </a:pPr>
            <a:r>
              <a:rPr lang="nl-NL" dirty="0">
                <a:latin typeface="Arial" panose="020B0604020202020204" pitchFamily="34" charset="0"/>
                <a:cs typeface="Arial" panose="020B0604020202020204" pitchFamily="34" charset="0"/>
              </a:rPr>
              <a:t>Datum diploma NL 1 maart 2025 – 31 december 2027</a:t>
            </a:r>
          </a:p>
          <a:p>
            <a:pPr marL="501652" lvl="1" indent="-285750">
              <a:buFont typeface="Arial" panose="020B0604020202020204" pitchFamily="34" charset="0"/>
              <a:buChar char="•"/>
            </a:pPr>
            <a:r>
              <a:rPr lang="nl-NL" dirty="0">
                <a:latin typeface="Arial" panose="020B0604020202020204" pitchFamily="34" charset="0"/>
                <a:cs typeface="Arial" panose="020B0604020202020204" pitchFamily="34" charset="0"/>
              </a:rPr>
              <a:t>Je gaat een nieuwe studie doen ≠ onderdeel </a:t>
            </a:r>
            <a:r>
              <a:rPr lang="nl-NL" dirty="0" err="1">
                <a:latin typeface="Arial" panose="020B0604020202020204" pitchFamily="34" charset="0"/>
                <a:cs typeface="Arial" panose="020B0604020202020204" pitchFamily="34" charset="0"/>
              </a:rPr>
              <a:t>Nle</a:t>
            </a:r>
            <a:r>
              <a:rPr lang="nl-NL" dirty="0">
                <a:latin typeface="Arial" panose="020B0604020202020204" pitchFamily="34" charset="0"/>
                <a:cs typeface="Arial" panose="020B0604020202020204" pitchFamily="34" charset="0"/>
              </a:rPr>
              <a:t> opleiding </a:t>
            </a:r>
          </a:p>
          <a:p>
            <a:pPr marL="501652" lvl="1" indent="-285750">
              <a:buFont typeface="Arial" panose="020B0604020202020204" pitchFamily="34" charset="0"/>
              <a:buChar char="•"/>
            </a:pPr>
            <a:r>
              <a:rPr lang="nl-NL" dirty="0">
                <a:latin typeface="Arial" panose="020B0604020202020204" pitchFamily="34" charset="0"/>
                <a:cs typeface="Arial" panose="020B0604020202020204" pitchFamily="34" charset="0"/>
              </a:rPr>
              <a:t>Je gaat studeren aan een buitenlandse universiteit </a:t>
            </a:r>
          </a:p>
          <a:p>
            <a:pPr marL="501652" lvl="1" indent="-285750">
              <a:buFont typeface="Arial" panose="020B0604020202020204" pitchFamily="34" charset="0"/>
              <a:buChar char="•"/>
            </a:pPr>
            <a:r>
              <a:rPr lang="nl-NL" dirty="0">
                <a:latin typeface="Arial" panose="020B0604020202020204" pitchFamily="34" charset="0"/>
                <a:cs typeface="Arial" panose="020B0604020202020204" pitchFamily="34" charset="0"/>
              </a:rPr>
              <a:t>Je verhuist naar het buitenland (geen online studies) </a:t>
            </a:r>
          </a:p>
          <a:p>
            <a:pPr marL="501652" lvl="1" indent="-285750">
              <a:buFont typeface="Arial" panose="020B0604020202020204" pitchFamily="34" charset="0"/>
              <a:buChar char="•"/>
            </a:pPr>
            <a:r>
              <a:rPr lang="nl-NL" dirty="0">
                <a:latin typeface="Arial" panose="020B0604020202020204" pitchFamily="34" charset="0"/>
                <a:cs typeface="Arial" panose="020B0604020202020204" pitchFamily="34" charset="0"/>
              </a:rPr>
              <a:t>Buitenlandse studie is voltijd </a:t>
            </a:r>
          </a:p>
          <a:p>
            <a:pPr marL="501652" lvl="1" indent="-285750">
              <a:buFont typeface="Arial" panose="020B0604020202020204" pitchFamily="34" charset="0"/>
              <a:buChar char="•"/>
            </a:pPr>
            <a:r>
              <a:rPr lang="nl-NL" dirty="0">
                <a:latin typeface="Arial" panose="020B0604020202020204" pitchFamily="34" charset="0"/>
                <a:cs typeface="Arial" panose="020B0604020202020204" pitchFamily="34" charset="0"/>
              </a:rPr>
              <a:t>Buitenlandse universiteit is in het buitenland erkend </a:t>
            </a:r>
          </a:p>
          <a:p>
            <a:pPr marL="501652" lvl="1" indent="-285750">
              <a:buFont typeface="Arial" panose="020B0604020202020204" pitchFamily="34" charset="0"/>
              <a:buChar char="•"/>
            </a:pPr>
            <a:r>
              <a:rPr lang="nl-NL" dirty="0">
                <a:latin typeface="Arial" panose="020B0604020202020204" pitchFamily="34" charset="0"/>
                <a:cs typeface="Arial" panose="020B0604020202020204" pitchFamily="34" charset="0"/>
              </a:rPr>
              <a:t>Duur buitenlandse studie is minimaal 3 – maximaal 24 maanden </a:t>
            </a:r>
          </a:p>
          <a:p>
            <a:pPr marL="501652" lvl="1" indent="-285750">
              <a:buFont typeface="Arial" panose="020B0604020202020204" pitchFamily="34" charset="0"/>
              <a:buChar char="•"/>
            </a:pPr>
            <a:r>
              <a:rPr lang="nl-NL" dirty="0">
                <a:latin typeface="Arial" panose="020B0604020202020204" pitchFamily="34" charset="0"/>
                <a:cs typeface="Arial" panose="020B0604020202020204" pitchFamily="34" charset="0"/>
              </a:rPr>
              <a:t>Start buitenlandse studie: 1 juli 2027 – 30 juni 2028</a:t>
            </a:r>
          </a:p>
          <a:p>
            <a:pPr marL="501652" lvl="1" indent="-285750">
              <a:buFont typeface="Arial" panose="020B0604020202020204" pitchFamily="34" charset="0"/>
              <a:buChar char="•"/>
            </a:pPr>
            <a:r>
              <a:rPr lang="nl-NL" dirty="0">
                <a:latin typeface="Arial" panose="020B0604020202020204" pitchFamily="34" charset="0"/>
                <a:cs typeface="Arial" panose="020B0604020202020204" pitchFamily="34" charset="0"/>
              </a:rPr>
              <a:t>Maximale beurs: € 7.000 of € 10.000 </a:t>
            </a:r>
          </a:p>
          <a:p>
            <a:pPr marL="501652" lvl="1" indent="-285750">
              <a:buFont typeface="Arial" panose="020B0604020202020204" pitchFamily="34" charset="0"/>
              <a:buChar char="•"/>
            </a:pPr>
            <a:r>
              <a:rPr lang="nl-NL" dirty="0">
                <a:latin typeface="Arial" panose="020B0604020202020204" pitchFamily="34" charset="0"/>
                <a:cs typeface="Arial" panose="020B0604020202020204" pitchFamily="34" charset="0"/>
              </a:rPr>
              <a:t>Altijd eigen financiële bijdrage</a:t>
            </a:r>
            <a:endParaRPr lang="en-US" sz="1800" dirty="0">
              <a:solidFill>
                <a:srgbClr val="130101"/>
              </a:solidFill>
              <a:latin typeface="Arial" panose="020B0604020202020204" pitchFamily="34" charset="0"/>
              <a:cs typeface="Arial" panose="020B0604020202020204" pitchFamily="34" charset="0"/>
            </a:endParaRPr>
          </a:p>
          <a:p>
            <a:pPr marL="215902" lvl="1"/>
            <a:endParaRPr lang="en-US" sz="1800" dirty="0">
              <a:solidFill>
                <a:srgbClr val="EC1C2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9407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7DA023-E58C-EADB-6250-89ED8F56B681}"/>
              </a:ext>
            </a:extLst>
          </p:cNvPr>
          <p:cNvSpPr>
            <a:spLocks noGrp="1"/>
          </p:cNvSpPr>
          <p:nvPr>
            <p:ph type="title"/>
          </p:nvPr>
        </p:nvSpPr>
        <p:spPr/>
        <p:txBody>
          <a:bodyPr/>
          <a:lstStyle/>
          <a:p>
            <a:r>
              <a:rPr lang="nl-NL" b="1" dirty="0">
                <a:solidFill>
                  <a:srgbClr val="31854C"/>
                </a:solidFill>
                <a:latin typeface="Arial" panose="020B0604020202020204" pitchFamily="34" charset="0"/>
                <a:cs typeface="Arial" panose="020B0604020202020204" pitchFamily="34" charset="0"/>
              </a:rPr>
              <a:t>Meer weten? Bekijk de website!</a:t>
            </a:r>
          </a:p>
        </p:txBody>
      </p:sp>
      <p:pic>
        <p:nvPicPr>
          <p:cNvPr id="7" name="Afbeelding 6">
            <a:extLst>
              <a:ext uri="{FF2B5EF4-FFF2-40B4-BE49-F238E27FC236}">
                <a16:creationId xmlns:a16="http://schemas.microsoft.com/office/drawing/2014/main" id="{40DADFF2-868C-F375-4BBB-E08B9293859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pic>
        <p:nvPicPr>
          <p:cNvPr id="6" name="Tijdelijke aanduiding voor inhoud 5">
            <a:extLst>
              <a:ext uri="{FF2B5EF4-FFF2-40B4-BE49-F238E27FC236}">
                <a16:creationId xmlns:a16="http://schemas.microsoft.com/office/drawing/2014/main" id="{E98E3552-DE7D-005D-C7EF-B1523C3C323A}"/>
              </a:ext>
            </a:extLst>
          </p:cNvPr>
          <p:cNvPicPr>
            <a:picLocks noGrp="1" noChangeAspect="1"/>
          </p:cNvPicPr>
          <p:nvPr>
            <p:ph idx="1"/>
          </p:nvPr>
        </p:nvPicPr>
        <p:blipFill>
          <a:blip r:embed="rId3"/>
          <a:srcRect l="6270" b="2701"/>
          <a:stretch>
            <a:fillRect/>
          </a:stretch>
        </p:blipFill>
        <p:spPr>
          <a:xfrm>
            <a:off x="453600" y="1138262"/>
            <a:ext cx="8061750" cy="3008939"/>
          </a:xfrm>
          <a:prstGeom prst="rect">
            <a:avLst/>
          </a:prstGeom>
        </p:spPr>
      </p:pic>
    </p:spTree>
    <p:extLst>
      <p:ext uri="{BB962C8B-B14F-4D97-AF65-F5344CB8AC3E}">
        <p14:creationId xmlns:p14="http://schemas.microsoft.com/office/powerpoint/2010/main" val="1918757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8A535-9C08-8F03-8C94-12BAAC47A53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08CE68C-8A31-DAAE-9D71-8A3708E4A76B}"/>
              </a:ext>
            </a:extLst>
          </p:cNvPr>
          <p:cNvSpPr>
            <a:spLocks noGrp="1"/>
          </p:cNvSpPr>
          <p:nvPr>
            <p:ph type="title"/>
          </p:nvPr>
        </p:nvSpPr>
        <p:spPr/>
        <p:txBody>
          <a:bodyPr/>
          <a:lstStyle/>
          <a:p>
            <a:r>
              <a:rPr lang="nl-NL" b="1" dirty="0">
                <a:solidFill>
                  <a:srgbClr val="31854C"/>
                </a:solidFill>
                <a:latin typeface="Arial" panose="020B0604020202020204" pitchFamily="34" charset="0"/>
                <a:cs typeface="Arial" panose="020B0604020202020204" pitchFamily="34" charset="0"/>
              </a:rPr>
              <a:t>Stappenplan</a:t>
            </a:r>
          </a:p>
        </p:txBody>
      </p:sp>
      <p:pic>
        <p:nvPicPr>
          <p:cNvPr id="7" name="Afbeelding 6">
            <a:extLst>
              <a:ext uri="{FF2B5EF4-FFF2-40B4-BE49-F238E27FC236}">
                <a16:creationId xmlns:a16="http://schemas.microsoft.com/office/drawing/2014/main" id="{72F961EF-5AD3-9AF6-8079-290F86A0E2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pic>
        <p:nvPicPr>
          <p:cNvPr id="8" name="Tijdelijke aanduiding voor inhoud 7">
            <a:extLst>
              <a:ext uri="{FF2B5EF4-FFF2-40B4-BE49-F238E27FC236}">
                <a16:creationId xmlns:a16="http://schemas.microsoft.com/office/drawing/2014/main" id="{E128DD4B-4B6E-CAA8-2DA4-070FAA09258C}"/>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883921" y="1136103"/>
            <a:ext cx="6629399" cy="3351068"/>
          </a:xfrm>
          <a:prstGeom prst="rect">
            <a:avLst/>
          </a:prstGeom>
        </p:spPr>
      </p:pic>
    </p:spTree>
    <p:extLst>
      <p:ext uri="{BB962C8B-B14F-4D97-AF65-F5344CB8AC3E}">
        <p14:creationId xmlns:p14="http://schemas.microsoft.com/office/powerpoint/2010/main" val="420300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96636-757C-A66D-6874-AD399BABE685}"/>
            </a:ext>
          </a:extLst>
        </p:cNvPr>
        <p:cNvGrpSpPr/>
        <p:nvPr/>
      </p:nvGrpSpPr>
      <p:grpSpPr>
        <a:xfrm>
          <a:off x="0" y="0"/>
          <a:ext cx="0" cy="0"/>
          <a:chOff x="0" y="0"/>
          <a:chExt cx="0" cy="0"/>
        </a:xfrm>
      </p:grpSpPr>
      <p:pic>
        <p:nvPicPr>
          <p:cNvPr id="14" name="Afbeelding 13" descr="Afbeelding met persoon, kleding, muur, overdekt&#10;&#10;Door AI gegenereerde inhoud is mogelijk onjuist.">
            <a:extLst>
              <a:ext uri="{FF2B5EF4-FFF2-40B4-BE49-F238E27FC236}">
                <a16:creationId xmlns:a16="http://schemas.microsoft.com/office/drawing/2014/main" id="{9D9E87D4-9934-3074-ED08-FB07234ED03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1"/>
            <a:ext cx="8422456" cy="2571751"/>
          </a:xfrm>
          <a:prstGeom prst="rect">
            <a:avLst/>
          </a:prstGeom>
        </p:spPr>
      </p:pic>
      <p:sp>
        <p:nvSpPr>
          <p:cNvPr id="5" name="Rechthoek 4">
            <a:extLst>
              <a:ext uri="{FF2B5EF4-FFF2-40B4-BE49-F238E27FC236}">
                <a16:creationId xmlns:a16="http://schemas.microsoft.com/office/drawing/2014/main" id="{80EF5820-7365-C79D-C8D5-AE6410542A3C}"/>
              </a:ext>
            </a:extLst>
          </p:cNvPr>
          <p:cNvSpPr/>
          <p:nvPr/>
        </p:nvSpPr>
        <p:spPr>
          <a:xfrm>
            <a:off x="-1" y="0"/>
            <a:ext cx="2824975" cy="2571750"/>
          </a:xfrm>
          <a:prstGeom prst="rect">
            <a:avLst/>
          </a:prstGeom>
          <a:gradFill>
            <a:gsLst>
              <a:gs pos="0">
                <a:schemeClr val="tx1"/>
              </a:gs>
              <a:gs pos="99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xtBox 5">
            <a:extLst>
              <a:ext uri="{FF2B5EF4-FFF2-40B4-BE49-F238E27FC236}">
                <a16:creationId xmlns:a16="http://schemas.microsoft.com/office/drawing/2014/main" id="{20688CD1-3197-087F-632B-4512E2872C67}"/>
              </a:ext>
            </a:extLst>
          </p:cNvPr>
          <p:cNvSpPr txBox="1"/>
          <p:nvPr/>
        </p:nvSpPr>
        <p:spPr>
          <a:xfrm>
            <a:off x="428171" y="1852621"/>
            <a:ext cx="6806006" cy="585994"/>
          </a:xfrm>
          <a:prstGeom prst="rect">
            <a:avLst/>
          </a:prstGeom>
        </p:spPr>
        <p:txBody>
          <a:bodyPr wrap="square" lIns="0" tIns="0" rIns="0" bIns="0" rtlCol="0" anchor="t">
            <a:spAutoFit/>
          </a:bodyPr>
          <a:lstStyle/>
          <a:p>
            <a:pPr lvl="1">
              <a:lnSpc>
                <a:spcPts val="5040"/>
              </a:lnSpc>
            </a:pPr>
            <a:r>
              <a:rPr lang="en-US" sz="3600" b="1" dirty="0">
                <a:solidFill>
                  <a:schemeClr val="bg1"/>
                </a:solidFill>
                <a:latin typeface="Arial" panose="020B0604020202020204" pitchFamily="34" charset="0"/>
              </a:rPr>
              <a:t>Hoe groot is je </a:t>
            </a:r>
            <a:r>
              <a:rPr lang="en-US" sz="3600" b="1" dirty="0" err="1">
                <a:solidFill>
                  <a:schemeClr val="bg1"/>
                </a:solidFill>
                <a:latin typeface="Arial" panose="020B0604020202020204" pitchFamily="34" charset="0"/>
              </a:rPr>
              <a:t>kans</a:t>
            </a:r>
            <a:r>
              <a:rPr lang="en-US" sz="3600" b="1" dirty="0">
                <a:solidFill>
                  <a:schemeClr val="bg1"/>
                </a:solidFill>
                <a:latin typeface="Arial" panose="020B0604020202020204" pitchFamily="34" charset="0"/>
              </a:rPr>
              <a:t>?</a:t>
            </a:r>
          </a:p>
        </p:txBody>
      </p:sp>
      <p:sp>
        <p:nvSpPr>
          <p:cNvPr id="7" name="TextBox 6">
            <a:extLst>
              <a:ext uri="{FF2B5EF4-FFF2-40B4-BE49-F238E27FC236}">
                <a16:creationId xmlns:a16="http://schemas.microsoft.com/office/drawing/2014/main" id="{93B0A70D-17F2-C659-BC33-4B01FC96C2D1}"/>
              </a:ext>
            </a:extLst>
          </p:cNvPr>
          <p:cNvSpPr txBox="1"/>
          <p:nvPr/>
        </p:nvSpPr>
        <p:spPr>
          <a:xfrm>
            <a:off x="638628" y="2661728"/>
            <a:ext cx="6704925" cy="2492990"/>
          </a:xfrm>
          <a:prstGeom prst="rect">
            <a:avLst/>
          </a:prstGeom>
        </p:spPr>
        <p:txBody>
          <a:bodyPr wrap="square" lIns="0" tIns="0" rIns="0" bIns="0" rtlCol="0" anchor="t">
            <a:spAutoFit/>
          </a:bodyPr>
          <a:lstStyle/>
          <a:p>
            <a:pPr marL="501652" lvl="1" indent="-285750">
              <a:buFont typeface="Arial" panose="020B0604020202020204" pitchFamily="34" charset="0"/>
              <a:buChar char="•"/>
            </a:pPr>
            <a:endParaRPr lang="en-US" dirty="0">
              <a:solidFill>
                <a:srgbClr val="130101"/>
              </a:solidFill>
              <a:latin typeface="Arial" panose="020B0604020202020204" pitchFamily="34" charset="0"/>
              <a:cs typeface="Arial" panose="020B0604020202020204" pitchFamily="34" charset="0"/>
            </a:endParaRPr>
          </a:p>
          <a:p>
            <a:pPr marL="501652" lvl="1" indent="-285750">
              <a:lnSpc>
                <a:spcPct val="150000"/>
              </a:lnSpc>
              <a:buFont typeface="Wingdings" panose="05000000000000000000" pitchFamily="2" charset="2"/>
              <a:buChar char="ü"/>
            </a:pPr>
            <a:r>
              <a:rPr lang="en-US" dirty="0">
                <a:solidFill>
                  <a:srgbClr val="130101"/>
                </a:solidFill>
                <a:latin typeface="Arial" panose="020B0604020202020204" pitchFamily="34" charset="0"/>
                <a:cs typeface="Arial" panose="020B0604020202020204" pitchFamily="34" charset="0"/>
              </a:rPr>
              <a:t>37 </a:t>
            </a:r>
            <a:r>
              <a:rPr lang="en-US" dirty="0" err="1">
                <a:solidFill>
                  <a:srgbClr val="130101"/>
                </a:solidFill>
                <a:latin typeface="Arial" panose="020B0604020202020204" pitchFamily="34" charset="0"/>
                <a:cs typeface="Arial" panose="020B0604020202020204" pitchFamily="34" charset="0"/>
              </a:rPr>
              <a:t>universiteiten</a:t>
            </a:r>
            <a:r>
              <a:rPr lang="en-US" dirty="0">
                <a:solidFill>
                  <a:srgbClr val="130101"/>
                </a:solidFill>
                <a:latin typeface="Arial" panose="020B0604020202020204" pitchFamily="34" charset="0"/>
                <a:cs typeface="Arial" panose="020B0604020202020204" pitchFamily="34" charset="0"/>
              </a:rPr>
              <a:t> en </a:t>
            </a:r>
            <a:r>
              <a:rPr lang="en-US" dirty="0" err="1">
                <a:solidFill>
                  <a:srgbClr val="130101"/>
                </a:solidFill>
                <a:latin typeface="Arial" panose="020B0604020202020204" pitchFamily="34" charset="0"/>
                <a:cs typeface="Arial" panose="020B0604020202020204" pitchFamily="34" charset="0"/>
              </a:rPr>
              <a:t>hogescholen</a:t>
            </a:r>
            <a:r>
              <a:rPr lang="en-US" dirty="0">
                <a:solidFill>
                  <a:srgbClr val="130101"/>
                </a:solidFill>
                <a:latin typeface="Arial" panose="020B0604020202020204" pitchFamily="34" charset="0"/>
                <a:cs typeface="Arial" panose="020B0604020202020204" pitchFamily="34" charset="0"/>
              </a:rPr>
              <a:t> &gt; 140 beurzen</a:t>
            </a:r>
          </a:p>
          <a:p>
            <a:pPr marL="501650" lvl="1" indent="-285750">
              <a:lnSpc>
                <a:spcPct val="150000"/>
              </a:lnSpc>
              <a:buFont typeface="Wingdings" panose="05000000000000000000" pitchFamily="2" charset="2"/>
              <a:buChar char="ü"/>
            </a:pPr>
            <a:r>
              <a:rPr lang="nl-NL" dirty="0">
                <a:latin typeface="Arial"/>
                <a:cs typeface="Arial"/>
              </a:rPr>
              <a:t>In 2026 was de kans 33%</a:t>
            </a:r>
            <a:endParaRPr lang="nl-NL" dirty="0">
              <a:latin typeface="Arial" panose="020B0604020202020204" pitchFamily="34" charset="0"/>
              <a:cs typeface="Arial" panose="020B0604020202020204" pitchFamily="34" charset="0"/>
            </a:endParaRPr>
          </a:p>
          <a:p>
            <a:pPr marL="501652" lvl="1" indent="-285750">
              <a:lnSpc>
                <a:spcPct val="150000"/>
              </a:lnSpc>
              <a:buFont typeface="Wingdings" panose="05000000000000000000" pitchFamily="2" charset="2"/>
              <a:buChar char="ü"/>
            </a:pPr>
            <a:r>
              <a:rPr lang="nl-NL" dirty="0">
                <a:latin typeface="Arial" panose="020B0604020202020204" pitchFamily="34" charset="0"/>
                <a:cs typeface="Arial" panose="020B0604020202020204" pitchFamily="34" charset="0"/>
              </a:rPr>
              <a:t>Kans is afhankelijk van animo – verschilt per school </a:t>
            </a:r>
          </a:p>
          <a:p>
            <a:pPr marL="501652" lvl="1" indent="-285750">
              <a:lnSpc>
                <a:spcPct val="150000"/>
              </a:lnSpc>
              <a:buFont typeface="Wingdings" panose="05000000000000000000" pitchFamily="2" charset="2"/>
              <a:buChar char="ü"/>
            </a:pPr>
            <a:r>
              <a:rPr lang="nl-NL" dirty="0">
                <a:latin typeface="Arial" panose="020B0604020202020204" pitchFamily="34" charset="0"/>
                <a:cs typeface="Arial" panose="020B0604020202020204" pitchFamily="34" charset="0"/>
              </a:rPr>
              <a:t> Er is altijd ook 1 </a:t>
            </a:r>
            <a:r>
              <a:rPr lang="nl-NL" dirty="0" err="1">
                <a:latin typeface="Arial" panose="020B0604020202020204" pitchFamily="34" charset="0"/>
                <a:cs typeface="Arial" panose="020B0604020202020204" pitchFamily="34" charset="0"/>
              </a:rPr>
              <a:t>reservekandidaat</a:t>
            </a:r>
            <a:endParaRPr lang="en-US" dirty="0">
              <a:solidFill>
                <a:srgbClr val="130101"/>
              </a:solidFill>
              <a:latin typeface="Arial" panose="020B0604020202020204" pitchFamily="34" charset="0"/>
              <a:cs typeface="Arial" panose="020B0604020202020204" pitchFamily="34" charset="0"/>
            </a:endParaRPr>
          </a:p>
          <a:p>
            <a:pPr marL="215902" lvl="1"/>
            <a:endParaRPr lang="en-US" sz="1800" dirty="0">
              <a:solidFill>
                <a:srgbClr val="130101"/>
              </a:solidFill>
              <a:latin typeface="Arial" panose="020B0604020202020204" pitchFamily="34" charset="0"/>
              <a:cs typeface="Arial" panose="020B0604020202020204" pitchFamily="34" charset="0"/>
            </a:endParaRPr>
          </a:p>
          <a:p>
            <a:pPr marL="215902" lvl="1"/>
            <a:endParaRPr lang="en-US" sz="1800" dirty="0">
              <a:solidFill>
                <a:srgbClr val="EC1C24"/>
              </a:solidFill>
              <a:latin typeface="Arial" panose="020B0604020202020204" pitchFamily="34" charset="0"/>
              <a:cs typeface="Arial" panose="020B0604020202020204" pitchFamily="34" charset="0"/>
            </a:endParaRPr>
          </a:p>
        </p:txBody>
      </p:sp>
      <p:pic>
        <p:nvPicPr>
          <p:cNvPr id="11" name="Afbeelding 10">
            <a:extLst>
              <a:ext uri="{FF2B5EF4-FFF2-40B4-BE49-F238E27FC236}">
                <a16:creationId xmlns:a16="http://schemas.microsoft.com/office/drawing/2014/main" id="{8D765AE6-114A-CA70-0BC8-D1D363D0C69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pic>
        <p:nvPicPr>
          <p:cNvPr id="12" name="Afbeelding 11" descr="Afbeelding met groen, Graphics, clipart&#10;&#10;Door AI gegenereerde inhoud is mogelijk onjuist.">
            <a:extLst>
              <a:ext uri="{FF2B5EF4-FFF2-40B4-BE49-F238E27FC236}">
                <a16:creationId xmlns:a16="http://schemas.microsoft.com/office/drawing/2014/main" id="{215E4E86-DC46-C05E-EB09-87E3D04AA42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34839" y="1133492"/>
            <a:ext cx="787617" cy="1438258"/>
          </a:xfrm>
          <a:prstGeom prst="rect">
            <a:avLst/>
          </a:prstGeom>
        </p:spPr>
      </p:pic>
      <p:pic>
        <p:nvPicPr>
          <p:cNvPr id="2" name="Afbeelding 1">
            <a:extLst>
              <a:ext uri="{FF2B5EF4-FFF2-40B4-BE49-F238E27FC236}">
                <a16:creationId xmlns:a16="http://schemas.microsoft.com/office/drawing/2014/main" id="{85D2CB60-E913-9A4B-F677-724E51DE97EA}"/>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spTree>
    <p:extLst>
      <p:ext uri="{BB962C8B-B14F-4D97-AF65-F5344CB8AC3E}">
        <p14:creationId xmlns:p14="http://schemas.microsoft.com/office/powerpoint/2010/main" val="1996814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05DE1-D31A-2B89-744B-E9212A2E5F88}"/>
            </a:ext>
          </a:extLst>
        </p:cNvPr>
        <p:cNvGrpSpPr/>
        <p:nvPr/>
      </p:nvGrpSpPr>
      <p:grpSpPr>
        <a:xfrm>
          <a:off x="0" y="0"/>
          <a:ext cx="0" cy="0"/>
          <a:chOff x="0" y="0"/>
          <a:chExt cx="0" cy="0"/>
        </a:xfrm>
      </p:grpSpPr>
      <p:sp>
        <p:nvSpPr>
          <p:cNvPr id="3" name="TextBox 5">
            <a:extLst>
              <a:ext uri="{FF2B5EF4-FFF2-40B4-BE49-F238E27FC236}">
                <a16:creationId xmlns:a16="http://schemas.microsoft.com/office/drawing/2014/main" id="{5E80B5DA-469D-FF69-D61C-430CDE72B27B}"/>
              </a:ext>
            </a:extLst>
          </p:cNvPr>
          <p:cNvSpPr txBox="1"/>
          <p:nvPr/>
        </p:nvSpPr>
        <p:spPr>
          <a:xfrm>
            <a:off x="1206550" y="547498"/>
            <a:ext cx="5676338" cy="585994"/>
          </a:xfrm>
          <a:prstGeom prst="rect">
            <a:avLst/>
          </a:prstGeom>
        </p:spPr>
        <p:txBody>
          <a:bodyPr wrap="square" lIns="0" tIns="0" rIns="0" bIns="0" rtlCol="0" anchor="t">
            <a:spAutoFit/>
          </a:bodyPr>
          <a:lstStyle/>
          <a:p>
            <a:pPr>
              <a:lnSpc>
                <a:spcPts val="5040"/>
              </a:lnSpc>
            </a:pPr>
            <a:r>
              <a:rPr lang="en-US" sz="3600" b="1" dirty="0" err="1">
                <a:solidFill>
                  <a:srgbClr val="31854C"/>
                </a:solidFill>
                <a:latin typeface="Arial" panose="020B0604020202020204" pitchFamily="34" charset="0"/>
                <a:cs typeface="Arial" panose="020B0604020202020204" pitchFamily="34" charset="0"/>
              </a:rPr>
              <a:t>Tijdpad</a:t>
            </a:r>
            <a:endParaRPr lang="en-US" sz="3600" b="1" dirty="0">
              <a:solidFill>
                <a:srgbClr val="31854C"/>
              </a:solidFill>
              <a:latin typeface="Arial" panose="020B0604020202020204" pitchFamily="34" charset="0"/>
              <a:cs typeface="Arial" panose="020B0604020202020204" pitchFamily="34" charset="0"/>
            </a:endParaRPr>
          </a:p>
        </p:txBody>
      </p:sp>
      <p:sp>
        <p:nvSpPr>
          <p:cNvPr id="6" name="TextBox 6">
            <a:extLst>
              <a:ext uri="{FF2B5EF4-FFF2-40B4-BE49-F238E27FC236}">
                <a16:creationId xmlns:a16="http://schemas.microsoft.com/office/drawing/2014/main" id="{AAF398A8-BCDA-7D2B-C55E-16B8E48F9816}"/>
              </a:ext>
            </a:extLst>
          </p:cNvPr>
          <p:cNvSpPr txBox="1"/>
          <p:nvPr/>
        </p:nvSpPr>
        <p:spPr>
          <a:xfrm>
            <a:off x="1206550" y="1291837"/>
            <a:ext cx="5012336" cy="3693319"/>
          </a:xfrm>
          <a:prstGeom prst="rect">
            <a:avLst/>
          </a:prstGeom>
        </p:spPr>
        <p:txBody>
          <a:bodyPr wrap="square" lIns="0" tIns="0" rIns="0" bIns="0" rtlCol="0" anchor="t">
            <a:spAutoFit/>
          </a:bodyPr>
          <a:lstStyle/>
          <a:p>
            <a:pPr lvl="0"/>
            <a:r>
              <a:rPr lang="nl-NL" sz="1200" b="1" dirty="0">
                <a:solidFill>
                  <a:srgbClr val="31854C"/>
                </a:solidFill>
                <a:latin typeface="Arial" panose="020B0604020202020204" pitchFamily="34" charset="0"/>
                <a:cs typeface="Arial" panose="020B0604020202020204" pitchFamily="34" charset="0"/>
              </a:rPr>
              <a:t>November 2026</a:t>
            </a:r>
          </a:p>
          <a:p>
            <a:pPr lvl="0"/>
            <a:r>
              <a:rPr lang="nl-NL" sz="1200" dirty="0">
                <a:solidFill>
                  <a:srgbClr val="31854C"/>
                </a:solidFill>
                <a:latin typeface="Arial" panose="020B0604020202020204" pitchFamily="34" charset="0"/>
                <a:cs typeface="Arial" panose="020B0604020202020204" pitchFamily="34" charset="0"/>
              </a:rPr>
              <a:t>Aanvragen voor ronde 2027 open</a:t>
            </a:r>
          </a:p>
          <a:p>
            <a:pPr lvl="0"/>
            <a:endParaRPr lang="nl-NL" sz="1200" dirty="0">
              <a:solidFill>
                <a:srgbClr val="31854C"/>
              </a:solidFill>
              <a:latin typeface="Arial" panose="020B0604020202020204" pitchFamily="34" charset="0"/>
              <a:cs typeface="Arial" panose="020B0604020202020204" pitchFamily="34" charset="0"/>
            </a:endParaRPr>
          </a:p>
          <a:p>
            <a:pPr lvl="0"/>
            <a:r>
              <a:rPr lang="nl-NL" sz="1200" b="1" dirty="0">
                <a:solidFill>
                  <a:srgbClr val="31854C"/>
                </a:solidFill>
                <a:latin typeface="Arial" panose="020B0604020202020204" pitchFamily="34" charset="0"/>
                <a:cs typeface="Arial" panose="020B0604020202020204" pitchFamily="34" charset="0"/>
              </a:rPr>
              <a:t>1 maart 2027</a:t>
            </a:r>
          </a:p>
          <a:p>
            <a:pPr lvl="0"/>
            <a:r>
              <a:rPr lang="nl-NL" sz="1200" dirty="0">
                <a:solidFill>
                  <a:srgbClr val="31854C"/>
                </a:solidFill>
                <a:latin typeface="Arial" panose="020B0604020202020204" pitchFamily="34" charset="0"/>
                <a:cs typeface="Arial" panose="020B0604020202020204" pitchFamily="34" charset="0"/>
              </a:rPr>
              <a:t>Uiterste datum voor aanvragen</a:t>
            </a:r>
          </a:p>
          <a:p>
            <a:pPr lvl="0"/>
            <a:endParaRPr lang="nl-NL" sz="1200" dirty="0">
              <a:solidFill>
                <a:srgbClr val="31854C"/>
              </a:solidFill>
              <a:latin typeface="Arial" panose="020B0604020202020204" pitchFamily="34" charset="0"/>
              <a:cs typeface="Arial" panose="020B0604020202020204" pitchFamily="34" charset="0"/>
            </a:endParaRPr>
          </a:p>
          <a:p>
            <a:pPr lvl="0"/>
            <a:r>
              <a:rPr lang="nl-NL" sz="1200" b="1" dirty="0">
                <a:solidFill>
                  <a:srgbClr val="31854C"/>
                </a:solidFill>
                <a:latin typeface="Arial" panose="020B0604020202020204" pitchFamily="34" charset="0"/>
                <a:cs typeface="Arial" panose="020B0604020202020204" pitchFamily="34" charset="0"/>
              </a:rPr>
              <a:t>2 maart – 19 april 2027</a:t>
            </a:r>
          </a:p>
          <a:p>
            <a:pPr lvl="0"/>
            <a:r>
              <a:rPr lang="nl-NL" sz="1200" dirty="0">
                <a:solidFill>
                  <a:srgbClr val="31854C"/>
                </a:solidFill>
                <a:latin typeface="Arial" panose="020B0604020202020204" pitchFamily="34" charset="0"/>
                <a:cs typeface="Arial" panose="020B0604020202020204" pitchFamily="34" charset="0"/>
              </a:rPr>
              <a:t>Schriftelijke en mondelinge fase selectie</a:t>
            </a:r>
          </a:p>
          <a:p>
            <a:pPr lvl="0"/>
            <a:endParaRPr lang="nl-NL" sz="1200" dirty="0">
              <a:solidFill>
                <a:srgbClr val="31854C"/>
              </a:solidFill>
              <a:latin typeface="Arial" panose="020B0604020202020204" pitchFamily="34" charset="0"/>
              <a:cs typeface="Arial" panose="020B0604020202020204" pitchFamily="34" charset="0"/>
            </a:endParaRPr>
          </a:p>
          <a:p>
            <a:pPr lvl="0"/>
            <a:r>
              <a:rPr lang="nl-NL" sz="1200" b="1" dirty="0">
                <a:solidFill>
                  <a:srgbClr val="31854C"/>
                </a:solidFill>
                <a:latin typeface="Arial" panose="020B0604020202020204" pitchFamily="34" charset="0"/>
                <a:cs typeface="Arial" panose="020B0604020202020204" pitchFamily="34" charset="0"/>
              </a:rPr>
              <a:t>19 april 2027 </a:t>
            </a:r>
          </a:p>
          <a:p>
            <a:pPr lvl="0"/>
            <a:r>
              <a:rPr lang="nl-NL" sz="1200" dirty="0">
                <a:solidFill>
                  <a:srgbClr val="31854C"/>
                </a:solidFill>
                <a:latin typeface="Arial" panose="020B0604020202020204" pitchFamily="34" charset="0"/>
                <a:cs typeface="Arial" panose="020B0604020202020204" pitchFamily="34" charset="0"/>
              </a:rPr>
              <a:t>Voordracht van kandidaten door onderwijsinstelling</a:t>
            </a:r>
          </a:p>
          <a:p>
            <a:pPr lvl="0"/>
            <a:endParaRPr lang="nl-NL" sz="1200" dirty="0">
              <a:solidFill>
                <a:srgbClr val="31854C"/>
              </a:solidFill>
              <a:latin typeface="Arial" panose="020B0604020202020204" pitchFamily="34" charset="0"/>
              <a:cs typeface="Arial" panose="020B0604020202020204" pitchFamily="34" charset="0"/>
            </a:endParaRPr>
          </a:p>
          <a:p>
            <a:pPr lvl="0"/>
            <a:r>
              <a:rPr lang="nl-NL" sz="1200" b="1" dirty="0">
                <a:solidFill>
                  <a:srgbClr val="31854C"/>
                </a:solidFill>
                <a:latin typeface="Arial" panose="020B0604020202020204" pitchFamily="34" charset="0"/>
                <a:cs typeface="Arial" panose="020B0604020202020204" pitchFamily="34" charset="0"/>
              </a:rPr>
              <a:t>Eind mei</a:t>
            </a:r>
          </a:p>
          <a:p>
            <a:pPr lvl="0"/>
            <a:r>
              <a:rPr lang="nl-NL" sz="1200" dirty="0">
                <a:solidFill>
                  <a:srgbClr val="31854C"/>
                </a:solidFill>
                <a:latin typeface="Arial" panose="020B0604020202020204" pitchFamily="34" charset="0"/>
                <a:cs typeface="Arial" panose="020B0604020202020204" pitchFamily="34" charset="0"/>
              </a:rPr>
              <a:t>Definitieve toekenning van de beurs</a:t>
            </a:r>
          </a:p>
          <a:p>
            <a:pPr lvl="0"/>
            <a:endParaRPr lang="nl-NL" sz="1200" dirty="0">
              <a:solidFill>
                <a:srgbClr val="31854C"/>
              </a:solidFill>
              <a:latin typeface="Arial" panose="020B0604020202020204" pitchFamily="34" charset="0"/>
              <a:cs typeface="Arial" panose="020B0604020202020204" pitchFamily="34" charset="0"/>
            </a:endParaRPr>
          </a:p>
          <a:p>
            <a:pPr lvl="0"/>
            <a:r>
              <a:rPr lang="nl-NL" sz="1200" b="1" dirty="0">
                <a:solidFill>
                  <a:srgbClr val="31854C"/>
                </a:solidFill>
                <a:latin typeface="Arial" panose="020B0604020202020204" pitchFamily="34" charset="0"/>
                <a:cs typeface="Arial" panose="020B0604020202020204" pitchFamily="34" charset="0"/>
              </a:rPr>
              <a:t>Juni 2027</a:t>
            </a:r>
          </a:p>
          <a:p>
            <a:pPr lvl="0"/>
            <a:r>
              <a:rPr lang="nl-NL" sz="1200" dirty="0">
                <a:solidFill>
                  <a:srgbClr val="31854C"/>
                </a:solidFill>
                <a:latin typeface="Arial" panose="020B0604020202020204" pitchFamily="34" charset="0"/>
                <a:cs typeface="Arial" panose="020B0604020202020204" pitchFamily="34" charset="0"/>
              </a:rPr>
              <a:t>Uitreiking VSBfonds Beurzen 2027</a:t>
            </a:r>
          </a:p>
          <a:p>
            <a:pPr lvl="0"/>
            <a:endParaRPr lang="nl-NL" sz="1200" dirty="0">
              <a:solidFill>
                <a:srgbClr val="31854C"/>
              </a:solidFill>
              <a:latin typeface="Arial" panose="020B0604020202020204" pitchFamily="34" charset="0"/>
              <a:cs typeface="Arial" panose="020B0604020202020204" pitchFamily="34" charset="0"/>
            </a:endParaRPr>
          </a:p>
          <a:p>
            <a:pPr lvl="0"/>
            <a:r>
              <a:rPr lang="nl-NL" sz="1200" b="1" dirty="0">
                <a:solidFill>
                  <a:srgbClr val="31854C"/>
                </a:solidFill>
                <a:latin typeface="Arial" panose="020B0604020202020204" pitchFamily="34" charset="0"/>
                <a:cs typeface="Arial" panose="020B0604020202020204" pitchFamily="34" charset="0"/>
              </a:rPr>
              <a:t>1 juli 2027- 30 juni 2028</a:t>
            </a:r>
          </a:p>
          <a:p>
            <a:pPr lvl="0"/>
            <a:r>
              <a:rPr lang="nl-NL" sz="1200" dirty="0">
                <a:solidFill>
                  <a:srgbClr val="31854C"/>
                </a:solidFill>
                <a:latin typeface="Arial" panose="020B0604020202020204" pitchFamily="34" charset="0"/>
                <a:cs typeface="Arial" panose="020B0604020202020204" pitchFamily="34" charset="0"/>
              </a:rPr>
              <a:t>Periode van vertrek met een toegekende beurs</a:t>
            </a:r>
          </a:p>
        </p:txBody>
      </p:sp>
      <p:pic>
        <p:nvPicPr>
          <p:cNvPr id="10" name="Afbeelding 9" descr="Afbeelding met groen, Graphics, clipart&#10;&#10;Door AI gegenereerde inhoud is mogelijk onjuist.">
            <a:extLst>
              <a:ext uri="{FF2B5EF4-FFF2-40B4-BE49-F238E27FC236}">
                <a16:creationId xmlns:a16="http://schemas.microsoft.com/office/drawing/2014/main" id="{086327F9-C1AA-8203-B9EF-255BC33AEF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34839" y="1133492"/>
            <a:ext cx="787617" cy="1438258"/>
          </a:xfrm>
          <a:prstGeom prst="rect">
            <a:avLst/>
          </a:prstGeom>
        </p:spPr>
      </p:pic>
      <p:pic>
        <p:nvPicPr>
          <p:cNvPr id="2" name="Afbeelding 1">
            <a:extLst>
              <a:ext uri="{FF2B5EF4-FFF2-40B4-BE49-F238E27FC236}">
                <a16:creationId xmlns:a16="http://schemas.microsoft.com/office/drawing/2014/main" id="{82BE32F4-F8B0-0E39-DE0B-F69B6BF2C09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pic>
        <p:nvPicPr>
          <p:cNvPr id="5" name="Afbeelding 4">
            <a:extLst>
              <a:ext uri="{FF2B5EF4-FFF2-40B4-BE49-F238E27FC236}">
                <a16:creationId xmlns:a16="http://schemas.microsoft.com/office/drawing/2014/main" id="{8FB7C6FE-A955-9152-BD6C-487BCDEABD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spTree>
    <p:extLst>
      <p:ext uri="{BB962C8B-B14F-4D97-AF65-F5344CB8AC3E}">
        <p14:creationId xmlns:p14="http://schemas.microsoft.com/office/powerpoint/2010/main" val="2997523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a:extLst>
              <a:ext uri="{FF2B5EF4-FFF2-40B4-BE49-F238E27FC236}">
                <a16:creationId xmlns:a16="http://schemas.microsoft.com/office/drawing/2014/main" id="{348312D6-DB5E-8774-EC71-1DF33DFBEEA0}"/>
              </a:ext>
            </a:extLst>
          </p:cNvPr>
          <p:cNvSpPr txBox="1"/>
          <p:nvPr/>
        </p:nvSpPr>
        <p:spPr>
          <a:xfrm>
            <a:off x="857812" y="659193"/>
            <a:ext cx="4450837" cy="585994"/>
          </a:xfrm>
          <a:prstGeom prst="rect">
            <a:avLst/>
          </a:prstGeom>
        </p:spPr>
        <p:txBody>
          <a:bodyPr wrap="square" lIns="0" tIns="0" rIns="0" bIns="0" rtlCol="0" anchor="t">
            <a:spAutoFit/>
          </a:bodyPr>
          <a:lstStyle/>
          <a:p>
            <a:pPr>
              <a:lnSpc>
                <a:spcPts val="5040"/>
              </a:lnSpc>
            </a:pPr>
            <a:r>
              <a:rPr lang="en-US" sz="3600" b="1" dirty="0" err="1">
                <a:solidFill>
                  <a:srgbClr val="31854C"/>
                </a:solidFill>
                <a:latin typeface="Arial" panose="020B0604020202020204" pitchFamily="34" charset="0"/>
              </a:rPr>
              <a:t>Inspiratie</a:t>
            </a:r>
            <a:r>
              <a:rPr lang="en-US" sz="3600" b="1" dirty="0">
                <a:solidFill>
                  <a:srgbClr val="31854C"/>
                </a:solidFill>
                <a:latin typeface="Arial" panose="020B0604020202020204" pitchFamily="34" charset="0"/>
              </a:rPr>
              <a:t> </a:t>
            </a:r>
            <a:r>
              <a:rPr lang="en-US" sz="3600" b="1" dirty="0" err="1">
                <a:solidFill>
                  <a:srgbClr val="31854C"/>
                </a:solidFill>
                <a:latin typeface="Arial" panose="020B0604020202020204" pitchFamily="34" charset="0"/>
              </a:rPr>
              <a:t>nodig</a:t>
            </a:r>
            <a:r>
              <a:rPr lang="en-US" sz="3600" b="1" dirty="0">
                <a:solidFill>
                  <a:srgbClr val="31854C"/>
                </a:solidFill>
                <a:latin typeface="Arial" panose="020B0604020202020204" pitchFamily="34" charset="0"/>
              </a:rPr>
              <a:t>?</a:t>
            </a:r>
          </a:p>
        </p:txBody>
      </p:sp>
      <p:pic>
        <p:nvPicPr>
          <p:cNvPr id="10" name="Afbeelding 9" descr="Afbeelding met groen, Graphics, clipart&#10;&#10;Door AI gegenereerde inhoud is mogelijk onjuist.">
            <a:extLst>
              <a:ext uri="{FF2B5EF4-FFF2-40B4-BE49-F238E27FC236}">
                <a16:creationId xmlns:a16="http://schemas.microsoft.com/office/drawing/2014/main" id="{369656B5-0971-C500-B401-5D6C67A19E7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34839" y="2854928"/>
            <a:ext cx="787617" cy="1438258"/>
          </a:xfrm>
          <a:prstGeom prst="rect">
            <a:avLst/>
          </a:prstGeom>
        </p:spPr>
      </p:pic>
      <p:pic>
        <p:nvPicPr>
          <p:cNvPr id="3" name="Afbeelding 2">
            <a:extLst>
              <a:ext uri="{FF2B5EF4-FFF2-40B4-BE49-F238E27FC236}">
                <a16:creationId xmlns:a16="http://schemas.microsoft.com/office/drawing/2014/main" id="{3FE60326-0F3E-056D-1DCB-6E94C3FA5C3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sp>
        <p:nvSpPr>
          <p:cNvPr id="13" name="TextBox 6">
            <a:extLst>
              <a:ext uri="{FF2B5EF4-FFF2-40B4-BE49-F238E27FC236}">
                <a16:creationId xmlns:a16="http://schemas.microsoft.com/office/drawing/2014/main" id="{2565A10D-BCCE-4117-9EF1-F0E909341E25}"/>
              </a:ext>
            </a:extLst>
          </p:cNvPr>
          <p:cNvSpPr txBox="1"/>
          <p:nvPr/>
        </p:nvSpPr>
        <p:spPr>
          <a:xfrm>
            <a:off x="721543" y="1393145"/>
            <a:ext cx="4876617" cy="2072362"/>
          </a:xfrm>
          <a:prstGeom prst="rect">
            <a:avLst/>
          </a:prstGeom>
        </p:spPr>
        <p:txBody>
          <a:bodyPr wrap="square" lIns="0" tIns="0" rIns="0" bIns="0" rtlCol="0" anchor="t">
            <a:spAutoFit/>
          </a:bodyPr>
          <a:lstStyle/>
          <a:p>
            <a:pPr marL="501652" lvl="1" indent="-285750">
              <a:lnSpc>
                <a:spcPct val="150000"/>
              </a:lnSpc>
              <a:buFont typeface="Wingdings" panose="05000000000000000000" pitchFamily="2" charset="2"/>
              <a:buChar char="ü"/>
            </a:pPr>
            <a:r>
              <a:rPr lang="en-US" dirty="0" err="1">
                <a:latin typeface="Arial" panose="020B0604020202020204" pitchFamily="34" charset="0"/>
                <a:cs typeface="Arial" panose="020B0604020202020204" pitchFamily="34" charset="0"/>
              </a:rPr>
              <a:t>Bekijk</a:t>
            </a:r>
            <a:r>
              <a:rPr lang="en-US" dirty="0">
                <a:latin typeface="Arial" panose="020B0604020202020204" pitchFamily="34" charset="0"/>
                <a:cs typeface="Arial" panose="020B0604020202020204" pitchFamily="34" charset="0"/>
              </a:rPr>
              <a:t> al </a:t>
            </a:r>
            <a:r>
              <a:rPr lang="en-US" dirty="0" err="1">
                <a:latin typeface="Arial" panose="020B0604020202020204" pitchFamily="34" charset="0"/>
                <a:cs typeface="Arial" panose="020B0604020202020204" pitchFamily="34" charset="0"/>
              </a:rPr>
              <a:t>onze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ervaringsverhalen</a:t>
            </a:r>
            <a:r>
              <a:rPr lang="en-US" dirty="0">
                <a:latin typeface="Arial" panose="020B0604020202020204" pitchFamily="34" charset="0"/>
                <a:cs typeface="Arial" panose="020B0604020202020204" pitchFamily="34" charset="0"/>
              </a:rPr>
              <a:t> op de website…..</a:t>
            </a:r>
          </a:p>
          <a:p>
            <a:pPr marL="501652" lvl="1" indent="-285750">
              <a:lnSpc>
                <a:spcPct val="150000"/>
              </a:lnSpc>
              <a:buFont typeface="Wingdings" panose="05000000000000000000" pitchFamily="2" charset="2"/>
              <a:buChar char="ü"/>
            </a:pPr>
            <a:endParaRPr lang="en-US" sz="1800" dirty="0">
              <a:latin typeface="Arial" panose="020B0604020202020204" pitchFamily="34" charset="0"/>
              <a:cs typeface="Arial" panose="020B0604020202020204" pitchFamily="34" charset="0"/>
            </a:endParaRPr>
          </a:p>
          <a:p>
            <a:pPr marL="215902" lvl="1">
              <a:lnSpc>
                <a:spcPct val="150000"/>
              </a:lnSpc>
            </a:pPr>
            <a:r>
              <a:rPr lang="en-US" sz="2000" b="1" dirty="0">
                <a:solidFill>
                  <a:srgbClr val="31854C"/>
                </a:solidFill>
                <a:latin typeface="Arial" panose="020B0604020202020204" pitchFamily="34" charset="0"/>
                <a:cs typeface="Arial" panose="020B0604020202020204" pitchFamily="34" charset="0"/>
              </a:rPr>
              <a:t>Alles </a:t>
            </a:r>
            <a:r>
              <a:rPr lang="en-US" sz="2000" b="1" dirty="0" err="1">
                <a:solidFill>
                  <a:srgbClr val="31854C"/>
                </a:solidFill>
                <a:latin typeface="Arial" panose="020B0604020202020204" pitchFamily="34" charset="0"/>
                <a:cs typeface="Arial" panose="020B0604020202020204" pitchFamily="34" charset="0"/>
              </a:rPr>
              <a:t>kan</a:t>
            </a:r>
            <a:r>
              <a:rPr lang="en-US" sz="2000" b="1" dirty="0">
                <a:solidFill>
                  <a:srgbClr val="31854C"/>
                </a:solidFill>
                <a:latin typeface="Arial" panose="020B0604020202020204" pitchFamily="34" charset="0"/>
                <a:cs typeface="Arial" panose="020B0604020202020204" pitchFamily="34" charset="0"/>
              </a:rPr>
              <a:t>, </a:t>
            </a:r>
            <a:r>
              <a:rPr lang="en-US" sz="2000" b="1" dirty="0" err="1">
                <a:solidFill>
                  <a:srgbClr val="31854C"/>
                </a:solidFill>
                <a:latin typeface="Arial" panose="020B0604020202020204" pitchFamily="34" charset="0"/>
                <a:cs typeface="Arial" panose="020B0604020202020204" pitchFamily="34" charset="0"/>
              </a:rPr>
              <a:t>dus</a:t>
            </a:r>
            <a:r>
              <a:rPr lang="en-US" sz="2000" b="1" dirty="0">
                <a:solidFill>
                  <a:srgbClr val="31854C"/>
                </a:solidFill>
                <a:latin typeface="Arial" panose="020B0604020202020204" pitchFamily="34" charset="0"/>
                <a:cs typeface="Arial" panose="020B0604020202020204" pitchFamily="34" charset="0"/>
              </a:rPr>
              <a:t> start met </a:t>
            </a:r>
            <a:r>
              <a:rPr lang="en-US" sz="2000" b="1" dirty="0" err="1">
                <a:solidFill>
                  <a:srgbClr val="31854C"/>
                </a:solidFill>
                <a:latin typeface="Arial" panose="020B0604020202020204" pitchFamily="34" charset="0"/>
                <a:cs typeface="Arial" panose="020B0604020202020204" pitchFamily="34" charset="0"/>
              </a:rPr>
              <a:t>dromen</a:t>
            </a:r>
            <a:r>
              <a:rPr lang="en-US" sz="2000" b="1" dirty="0">
                <a:solidFill>
                  <a:srgbClr val="31854C"/>
                </a:solidFill>
                <a:latin typeface="Arial" panose="020B0604020202020204" pitchFamily="34" charset="0"/>
                <a:cs typeface="Arial" panose="020B0604020202020204" pitchFamily="34" charset="0"/>
              </a:rPr>
              <a:t>! </a:t>
            </a:r>
          </a:p>
          <a:p>
            <a:pPr marL="501652" lvl="1" indent="-285750">
              <a:lnSpc>
                <a:spcPct val="150000"/>
              </a:lnSpc>
              <a:buFont typeface="Wingdings" panose="05000000000000000000" pitchFamily="2" charset="2"/>
              <a:buChar char="ü"/>
            </a:pPr>
            <a:endParaRPr lang="en-US" sz="1800" dirty="0">
              <a:latin typeface="Arial" panose="020B0604020202020204" pitchFamily="34" charset="0"/>
              <a:cs typeface="Arial" panose="020B0604020202020204" pitchFamily="34" charset="0"/>
            </a:endParaRPr>
          </a:p>
        </p:txBody>
      </p:sp>
      <p:pic>
        <p:nvPicPr>
          <p:cNvPr id="5" name="Afbeelding 4">
            <a:extLst>
              <a:ext uri="{FF2B5EF4-FFF2-40B4-BE49-F238E27FC236}">
                <a16:creationId xmlns:a16="http://schemas.microsoft.com/office/drawing/2014/main" id="{337D8E7E-1E84-306D-8C93-7AC2827D871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06287" y="0"/>
            <a:ext cx="3637713" cy="5143500"/>
          </a:xfrm>
          <a:prstGeom prst="rect">
            <a:avLst/>
          </a:prstGeom>
        </p:spPr>
      </p:pic>
    </p:spTree>
    <p:extLst>
      <p:ext uri="{BB962C8B-B14F-4D97-AF65-F5344CB8AC3E}">
        <p14:creationId xmlns:p14="http://schemas.microsoft.com/office/powerpoint/2010/main" val="3800444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8AFFA-D55B-5F57-C5AE-B0BF96EF31A7}"/>
              </a:ext>
            </a:extLst>
          </p:cNvPr>
          <p:cNvSpPr>
            <a:spLocks noGrp="1"/>
          </p:cNvSpPr>
          <p:nvPr>
            <p:ph type="title"/>
          </p:nvPr>
        </p:nvSpPr>
        <p:spPr/>
        <p:txBody>
          <a:bodyPr/>
          <a:lstStyle/>
          <a:p>
            <a:endParaRPr lang="en-US"/>
          </a:p>
        </p:txBody>
      </p:sp>
      <p:pic>
        <p:nvPicPr>
          <p:cNvPr id="4" name="Online Media 3" title="Beurzendag '26: Wat ga je doen? (hbo/wo)">
            <a:hlinkClick r:id="" action="ppaction://noaction"/>
            <a:extLst>
              <a:ext uri="{FF2B5EF4-FFF2-40B4-BE49-F238E27FC236}">
                <a16:creationId xmlns:a16="http://schemas.microsoft.com/office/drawing/2014/main" id="{C3E5F2EC-2280-D284-628A-1D5423C4B338}"/>
              </a:ext>
            </a:extLst>
          </p:cNvPr>
          <p:cNvPicPr>
            <a:picLocks noGrp="1" noRot="1" noChangeAspect="1"/>
          </p:cNvPicPr>
          <p:nvPr>
            <p:ph idx="1"/>
            <a:videoFile r:link="rId1"/>
          </p:nvPr>
        </p:nvPicPr>
        <p:blipFill>
          <a:blip r:embed="rId3"/>
          <a:stretch>
            <a:fillRect/>
          </a:stretch>
        </p:blipFill>
        <p:spPr>
          <a:xfrm>
            <a:off x="247184" y="132975"/>
            <a:ext cx="8641229" cy="4877547"/>
          </a:xfrm>
          <a:prstGeom prst="rect">
            <a:avLst/>
          </a:prstGeom>
        </p:spPr>
      </p:pic>
    </p:spTree>
    <p:extLst>
      <p:ext uri="{BB962C8B-B14F-4D97-AF65-F5344CB8AC3E}">
        <p14:creationId xmlns:p14="http://schemas.microsoft.com/office/powerpoint/2010/main" val="3993432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7AA6AAA-8BBE-3A1A-9FEF-C8FFAA179EA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 y="-2"/>
            <a:ext cx="8422455" cy="4345428"/>
          </a:xfrm>
          <a:prstGeom prst="rect">
            <a:avLst/>
          </a:prstGeom>
        </p:spPr>
      </p:pic>
      <p:pic>
        <p:nvPicPr>
          <p:cNvPr id="4" name="Afbeelding 3">
            <a:extLst>
              <a:ext uri="{FF2B5EF4-FFF2-40B4-BE49-F238E27FC236}">
                <a16:creationId xmlns:a16="http://schemas.microsoft.com/office/drawing/2014/main" id="{D5123020-8B12-4BA0-830D-4B8AC5280B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sp>
        <p:nvSpPr>
          <p:cNvPr id="5" name="Rechthoek 4">
            <a:extLst>
              <a:ext uri="{FF2B5EF4-FFF2-40B4-BE49-F238E27FC236}">
                <a16:creationId xmlns:a16="http://schemas.microsoft.com/office/drawing/2014/main" id="{66ACC3E1-EF81-EE2A-F2D5-9BBF305DEFE2}"/>
              </a:ext>
            </a:extLst>
          </p:cNvPr>
          <p:cNvSpPr/>
          <p:nvPr/>
        </p:nvSpPr>
        <p:spPr>
          <a:xfrm>
            <a:off x="0" y="-1"/>
            <a:ext cx="3814354" cy="4345427"/>
          </a:xfrm>
          <a:prstGeom prst="rect">
            <a:avLst/>
          </a:prstGeom>
          <a:gradFill>
            <a:gsLst>
              <a:gs pos="0">
                <a:schemeClr val="tx1"/>
              </a:gs>
              <a:gs pos="99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xtBox 5">
            <a:extLst>
              <a:ext uri="{FF2B5EF4-FFF2-40B4-BE49-F238E27FC236}">
                <a16:creationId xmlns:a16="http://schemas.microsoft.com/office/drawing/2014/main" id="{742B8385-5112-9629-DCF8-E31D1CE22275}"/>
              </a:ext>
            </a:extLst>
          </p:cNvPr>
          <p:cNvSpPr txBox="1"/>
          <p:nvPr/>
        </p:nvSpPr>
        <p:spPr>
          <a:xfrm>
            <a:off x="857812" y="659193"/>
            <a:ext cx="4450837" cy="585994"/>
          </a:xfrm>
          <a:prstGeom prst="rect">
            <a:avLst/>
          </a:prstGeom>
        </p:spPr>
        <p:txBody>
          <a:bodyPr wrap="square" lIns="0" tIns="0" rIns="0" bIns="0" rtlCol="0" anchor="t">
            <a:spAutoFit/>
          </a:bodyPr>
          <a:lstStyle/>
          <a:p>
            <a:pPr>
              <a:lnSpc>
                <a:spcPts val="5040"/>
              </a:lnSpc>
            </a:pPr>
            <a:r>
              <a:rPr lang="en-US" sz="3600" b="1" err="1">
                <a:solidFill>
                  <a:schemeClr val="bg1"/>
                </a:solidFill>
                <a:latin typeface="Arial" panose="020B0604020202020204" pitchFamily="34" charset="0"/>
              </a:rPr>
              <a:t>Vragen</a:t>
            </a:r>
            <a:r>
              <a:rPr lang="en-US" sz="3600" b="1">
                <a:solidFill>
                  <a:schemeClr val="bg1"/>
                </a:solidFill>
                <a:latin typeface="Arial" panose="020B0604020202020204" pitchFamily="34" charset="0"/>
              </a:rPr>
              <a:t>?</a:t>
            </a:r>
          </a:p>
        </p:txBody>
      </p:sp>
      <p:pic>
        <p:nvPicPr>
          <p:cNvPr id="8" name="Afbeelding 7" descr="Afbeelding met patroon, Kleurrijkheid, rood, stof&#10;&#10;Automatisch gegenereerde beschrijving">
            <a:extLst>
              <a:ext uri="{FF2B5EF4-FFF2-40B4-BE49-F238E27FC236}">
                <a16:creationId xmlns:a16="http://schemas.microsoft.com/office/drawing/2014/main" id="{0DDC4A66-CF86-3AA3-534D-E2976080DB4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56987" y="1141565"/>
            <a:ext cx="491763" cy="4001935"/>
          </a:xfrm>
          <a:prstGeom prst="rect">
            <a:avLst/>
          </a:prstGeom>
        </p:spPr>
      </p:pic>
      <p:pic>
        <p:nvPicPr>
          <p:cNvPr id="9" name="Afbeelding 8" descr="Afbeelding met logo, Graphics, rood, clipart&#10;&#10;Door AI gegenereerde inhoud is mogelijk onjuist.">
            <a:extLst>
              <a:ext uri="{FF2B5EF4-FFF2-40B4-BE49-F238E27FC236}">
                <a16:creationId xmlns:a16="http://schemas.microsoft.com/office/drawing/2014/main" id="{2CC092CD-3564-EEF4-62D2-BCEEB764BAA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65034" y="1136220"/>
            <a:ext cx="1757420" cy="3209206"/>
          </a:xfrm>
          <a:prstGeom prst="rect">
            <a:avLst/>
          </a:prstGeom>
        </p:spPr>
      </p:pic>
    </p:spTree>
    <p:extLst>
      <p:ext uri="{BB962C8B-B14F-4D97-AF65-F5344CB8AC3E}">
        <p14:creationId xmlns:p14="http://schemas.microsoft.com/office/powerpoint/2010/main" val="1050627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E3B0A710-A883-D071-903E-A4226D9B105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1"/>
            <a:ext cx="8422455" cy="4345427"/>
          </a:xfrm>
          <a:prstGeom prst="rect">
            <a:avLst/>
          </a:prstGeom>
        </p:spPr>
      </p:pic>
      <p:pic>
        <p:nvPicPr>
          <p:cNvPr id="4" name="Afbeelding 3">
            <a:extLst>
              <a:ext uri="{FF2B5EF4-FFF2-40B4-BE49-F238E27FC236}">
                <a16:creationId xmlns:a16="http://schemas.microsoft.com/office/drawing/2014/main" id="{349FAB7C-A9FA-481D-6881-78AF95F16E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sp>
        <p:nvSpPr>
          <p:cNvPr id="5" name="Rechthoek 4">
            <a:extLst>
              <a:ext uri="{FF2B5EF4-FFF2-40B4-BE49-F238E27FC236}">
                <a16:creationId xmlns:a16="http://schemas.microsoft.com/office/drawing/2014/main" id="{206A5D66-E2E4-2430-E62F-73B58DD579D7}"/>
              </a:ext>
            </a:extLst>
          </p:cNvPr>
          <p:cNvSpPr/>
          <p:nvPr/>
        </p:nvSpPr>
        <p:spPr>
          <a:xfrm>
            <a:off x="0" y="0"/>
            <a:ext cx="3814354" cy="4345427"/>
          </a:xfrm>
          <a:prstGeom prst="rect">
            <a:avLst/>
          </a:prstGeom>
          <a:gradFill>
            <a:gsLst>
              <a:gs pos="0">
                <a:schemeClr val="tx1"/>
              </a:gs>
              <a:gs pos="99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xtBox 5">
            <a:extLst>
              <a:ext uri="{FF2B5EF4-FFF2-40B4-BE49-F238E27FC236}">
                <a16:creationId xmlns:a16="http://schemas.microsoft.com/office/drawing/2014/main" id="{EEBD6503-07BE-BE1C-8018-C280325CC03F}"/>
              </a:ext>
            </a:extLst>
          </p:cNvPr>
          <p:cNvSpPr txBox="1"/>
          <p:nvPr/>
        </p:nvSpPr>
        <p:spPr>
          <a:xfrm>
            <a:off x="857812" y="659193"/>
            <a:ext cx="4450837" cy="585994"/>
          </a:xfrm>
          <a:prstGeom prst="rect">
            <a:avLst/>
          </a:prstGeom>
        </p:spPr>
        <p:txBody>
          <a:bodyPr wrap="square" lIns="0" tIns="0" rIns="0" bIns="0" rtlCol="0" anchor="t">
            <a:spAutoFit/>
          </a:bodyPr>
          <a:lstStyle/>
          <a:p>
            <a:pPr>
              <a:lnSpc>
                <a:spcPts val="5040"/>
              </a:lnSpc>
            </a:pPr>
            <a:r>
              <a:rPr lang="en-US" sz="3600" b="1" err="1">
                <a:solidFill>
                  <a:schemeClr val="bg1"/>
                </a:solidFill>
                <a:latin typeface="Arial" panose="020B0604020202020204" pitchFamily="34" charset="0"/>
              </a:rPr>
              <a:t>Bedankt</a:t>
            </a:r>
            <a:r>
              <a:rPr lang="en-US" sz="3600" b="1">
                <a:solidFill>
                  <a:schemeClr val="bg1"/>
                </a:solidFill>
                <a:latin typeface="Arial" panose="020B0604020202020204" pitchFamily="34" charset="0"/>
              </a:rPr>
              <a:t>!</a:t>
            </a:r>
          </a:p>
        </p:txBody>
      </p:sp>
      <p:pic>
        <p:nvPicPr>
          <p:cNvPr id="8" name="Afbeelding 7" descr="Afbeelding met patroon, Kleurrijkheid, rood, stof&#10;&#10;Automatisch gegenereerde beschrijving">
            <a:extLst>
              <a:ext uri="{FF2B5EF4-FFF2-40B4-BE49-F238E27FC236}">
                <a16:creationId xmlns:a16="http://schemas.microsoft.com/office/drawing/2014/main" id="{00C45933-DDB2-378B-95C4-D199940FF8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56987" y="1141565"/>
            <a:ext cx="491763" cy="4001935"/>
          </a:xfrm>
          <a:prstGeom prst="rect">
            <a:avLst/>
          </a:prstGeom>
        </p:spPr>
      </p:pic>
      <p:pic>
        <p:nvPicPr>
          <p:cNvPr id="3" name="Afbeelding 2" descr="Afbeelding met logo, Graphics, rood, clipart&#10;&#10;Door AI gegenereerde inhoud is mogelijk onjuist.">
            <a:extLst>
              <a:ext uri="{FF2B5EF4-FFF2-40B4-BE49-F238E27FC236}">
                <a16:creationId xmlns:a16="http://schemas.microsoft.com/office/drawing/2014/main" id="{07C63D33-0C2F-C10F-72D9-DC3E6EBE443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65034" y="1136220"/>
            <a:ext cx="1757420" cy="3209206"/>
          </a:xfrm>
          <a:prstGeom prst="rect">
            <a:avLst/>
          </a:prstGeom>
        </p:spPr>
      </p:pic>
    </p:spTree>
    <p:extLst>
      <p:ext uri="{BB962C8B-B14F-4D97-AF65-F5344CB8AC3E}">
        <p14:creationId xmlns:p14="http://schemas.microsoft.com/office/powerpoint/2010/main" val="2143856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7c1607e-dbda-4096-8320-ddfb4840e7e5" xsi:nil="true"/>
    <l84405464b944c55b8109abbf1d77ad9 xmlns="d7c1607e-dbda-4096-8320-ddfb4840e7e5">
      <Terms xmlns="http://schemas.microsoft.com/office/infopath/2007/PartnerControls"/>
    </l84405464b944c55b8109abbf1d77ad9>
    <lcf76f155ced4ddcb4097134ff3c332f xmlns="2adf6eb6-f684-48a7-b5c5-2ca6ee95063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A143B230236BF45834DE08F220881FA" ma:contentTypeVersion="19" ma:contentTypeDescription="Een nieuw document maken." ma:contentTypeScope="" ma:versionID="d4805b69c411a3af7f84a243c0b63196">
  <xsd:schema xmlns:xsd="http://www.w3.org/2001/XMLSchema" xmlns:xs="http://www.w3.org/2001/XMLSchema" xmlns:p="http://schemas.microsoft.com/office/2006/metadata/properties" xmlns:ns2="d7c1607e-dbda-4096-8320-ddfb4840e7e5" xmlns:ns3="2adf6eb6-f684-48a7-b5c5-2ca6ee950634" targetNamespace="http://schemas.microsoft.com/office/2006/metadata/properties" ma:root="true" ma:fieldsID="690910074afdbf36169323604c43d92c" ns2:_="" ns3:_="">
    <xsd:import namespace="d7c1607e-dbda-4096-8320-ddfb4840e7e5"/>
    <xsd:import namespace="2adf6eb6-f684-48a7-b5c5-2ca6ee950634"/>
    <xsd:element name="properties">
      <xsd:complexType>
        <xsd:sequence>
          <xsd:element name="documentManagement">
            <xsd:complexType>
              <xsd:all>
                <xsd:element ref="ns2:l84405464b944c55b8109abbf1d77ad9" minOccurs="0"/>
                <xsd:element ref="ns2:TaxCatchAll" minOccurs="0"/>
                <xsd:element ref="ns2:TaxCatchAllLabel"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2:SharedWithUsers" minOccurs="0"/>
                <xsd:element ref="ns2:SharedWithDetails" minOccurs="0"/>
                <xsd:element ref="ns3:MediaServiceAutoKeyPoints" minOccurs="0"/>
                <xsd:element ref="ns3:MediaServiceKeyPoints" minOccurs="0"/>
                <xsd:element ref="ns3:MediaLengthInSeconds"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c1607e-dbda-4096-8320-ddfb4840e7e5" elementFormDefault="qualified">
    <xsd:import namespace="http://schemas.microsoft.com/office/2006/documentManagement/types"/>
    <xsd:import namespace="http://schemas.microsoft.com/office/infopath/2007/PartnerControls"/>
    <xsd:element name="l84405464b944c55b8109abbf1d77ad9" ma:index="8" nillable="true" ma:taxonomy="true" ma:internalName="l84405464b944c55b8109abbf1d77ad9" ma:taxonomyFieldName="Documenttype" ma:displayName="Documenttype" ma:default="" ma:fieldId="{58440546-4b94-4c55-b810-9abbf1d77ad9}" ma:sspId="e4ada8e4-9091-4071-97f4-1096cdece337" ma:termSetId="0adc5f81-dcc1-4f54-8d65-eede0e023468"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7a864f20-03c9-4c95-82d0-32b117c6b599}" ma:internalName="TaxCatchAll" ma:showField="CatchAllData" ma:web="d7c1607e-dbda-4096-8320-ddfb4840e7e5">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7a864f20-03c9-4c95-82d0-32b117c6b599}" ma:internalName="TaxCatchAllLabel" ma:readOnly="true" ma:showField="CatchAllDataLabel" ma:web="d7c1607e-dbda-4096-8320-ddfb4840e7e5">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adf6eb6-f684-48a7-b5c5-2ca6ee950634"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Afbeeldingtags" ma:readOnly="false" ma:fieldId="{5cf76f15-5ced-4ddc-b409-7134ff3c332f}" ma:taxonomyMulti="true" ma:sspId="e4ada8e4-9091-4071-97f4-1096cdece33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EE5C86-B1C4-4384-B4A7-06791A44A119}">
  <ds:schemaRefs>
    <ds:schemaRef ds:uri="http://schemas.microsoft.com/sharepoint/v3/contenttype/forms"/>
  </ds:schemaRefs>
</ds:datastoreItem>
</file>

<file path=customXml/itemProps2.xml><?xml version="1.0" encoding="utf-8"?>
<ds:datastoreItem xmlns:ds="http://schemas.openxmlformats.org/officeDocument/2006/customXml" ds:itemID="{AC52479E-FDD2-4E31-B129-C90C9A1E8736}">
  <ds:schemaRefs>
    <ds:schemaRef ds:uri="http://purl.org/dc/elements/1.1/"/>
    <ds:schemaRef ds:uri="http://purl.org/dc/dcmitype/"/>
    <ds:schemaRef ds:uri="http://schemas.openxmlformats.org/package/2006/metadata/core-properties"/>
    <ds:schemaRef ds:uri="d7c1607e-dbda-4096-8320-ddfb4840e7e5"/>
    <ds:schemaRef ds:uri="http://www.w3.org/XML/1998/namespace"/>
    <ds:schemaRef ds:uri="http://schemas.microsoft.com/office/infopath/2007/PartnerControls"/>
    <ds:schemaRef ds:uri="http://schemas.microsoft.com/office/2006/documentManagement/types"/>
    <ds:schemaRef ds:uri="2adf6eb6-f684-48a7-b5c5-2ca6ee950634"/>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14C94870-6397-40B5-AFB5-46E5EE42D3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c1607e-dbda-4096-8320-ddfb4840e7e5"/>
    <ds:schemaRef ds:uri="2adf6eb6-f684-48a7-b5c5-2ca6ee9506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0</TotalTime>
  <Words>439</Words>
  <Application>Microsoft Office PowerPoint</Application>
  <PresentationFormat>Diavoorstelling (16:9)</PresentationFormat>
  <Paragraphs>88</Paragraphs>
  <Slides>17</Slides>
  <Notes>11</Notes>
  <HiddenSlides>0</HiddenSlides>
  <MMClips>2</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17</vt:i4>
      </vt:variant>
    </vt:vector>
  </HeadingPairs>
  <TitlesOfParts>
    <vt:vector size="24" baseType="lpstr">
      <vt:lpstr>Aptos</vt:lpstr>
      <vt:lpstr>Arial</vt:lpstr>
      <vt:lpstr>Calibri</vt:lpstr>
      <vt:lpstr>Calibri Light</vt:lpstr>
      <vt:lpstr>Poppins</vt:lpstr>
      <vt:lpstr>Wingdings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Meer weten? Bekijk de website!</vt:lpstr>
      <vt:lpstr>Stappenplan</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Kamiel Koudijs</dc:creator>
  <cp:lastModifiedBy>Annelieke Stam</cp:lastModifiedBy>
  <cp:revision>16</cp:revision>
  <dcterms:created xsi:type="dcterms:W3CDTF">2023-11-22T15:24:09Z</dcterms:created>
  <dcterms:modified xsi:type="dcterms:W3CDTF">2026-10-06T10:21:36Z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0x010100EA143B230236BF45834DE08F220881FA</vt:lpwstr>
  </property>
  <property fmtid="{D5CDD505-2E9C-101B-9397-08002B2CF9AE}" pid="3" name="MediaServiceImageTags">
    <vt:lpwstr/>
  </property>
  <property fmtid="{D5CDD505-2E9C-101B-9397-08002B2CF9AE}" pid="4" name="Documenttype">
    <vt:lpwstr/>
  </property>
</Properties>
</file>