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23"/>
  </p:notesMasterIdLst>
  <p:sldIdLst>
    <p:sldId id="256" r:id="rId5"/>
    <p:sldId id="266" r:id="rId6"/>
    <p:sldId id="261" r:id="rId7"/>
    <p:sldId id="299" r:id="rId8"/>
    <p:sldId id="290" r:id="rId9"/>
    <p:sldId id="309" r:id="rId10"/>
    <p:sldId id="310" r:id="rId11"/>
    <p:sldId id="278" r:id="rId12"/>
    <p:sldId id="322" r:id="rId13"/>
    <p:sldId id="300" r:id="rId14"/>
    <p:sldId id="324" r:id="rId15"/>
    <p:sldId id="325" r:id="rId16"/>
    <p:sldId id="319" r:id="rId17"/>
    <p:sldId id="320" r:id="rId18"/>
    <p:sldId id="280" r:id="rId19"/>
    <p:sldId id="326" r:id="rId20"/>
    <p:sldId id="282" r:id="rId21"/>
    <p:sldId id="283" r:id="rId22"/>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E1BDE0C-92B5-36A4-8475-6E18BC4B7A51}" name="Marieke de Koning" initials="Md" userId="S::mdekoning@vsbfonds.nl::def6af27-589b-4f42-9430-e16ff130098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854C"/>
    <a:srgbClr val="77C18F"/>
    <a:srgbClr val="130101"/>
    <a:srgbClr val="223E5F"/>
    <a:srgbClr val="6397D3"/>
    <a:srgbClr val="2F74C5"/>
    <a:srgbClr val="FCE3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006" autoAdjust="0"/>
    <p:restoredTop sz="94686"/>
  </p:normalViewPr>
  <p:slideViewPr>
    <p:cSldViewPr snapToGrid="0">
      <p:cViewPr varScale="1">
        <p:scale>
          <a:sx n="136" d="100"/>
          <a:sy n="136" d="100"/>
        </p:scale>
        <p:origin x="132" y="1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FEE044-CDE3-2946-B310-24CF544F78C0}" type="datetimeFigureOut">
              <a:rPr lang="nl-NL" smtClean="0"/>
              <a:t>6-10-2026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1729E2C-3253-924B-8126-D7380E5E240F}" type="slidenum">
              <a:rPr lang="nl-NL" smtClean="0"/>
              <a:t>‹nr.›</a:t>
            </a:fld>
            <a:endParaRPr lang="nl-NL"/>
          </a:p>
        </p:txBody>
      </p:sp>
    </p:spTree>
    <p:extLst>
      <p:ext uri="{BB962C8B-B14F-4D97-AF65-F5344CB8AC3E}">
        <p14:creationId xmlns:p14="http://schemas.microsoft.com/office/powerpoint/2010/main" val="28239206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b="1" dirty="0"/>
          </a:p>
        </p:txBody>
      </p:sp>
      <p:sp>
        <p:nvSpPr>
          <p:cNvPr id="4" name="Tijdelijke aanduiding voor dianummer 3"/>
          <p:cNvSpPr>
            <a:spLocks noGrp="1"/>
          </p:cNvSpPr>
          <p:nvPr>
            <p:ph type="sldNum" sz="quarter" idx="5"/>
          </p:nvPr>
        </p:nvSpPr>
        <p:spPr/>
        <p:txBody>
          <a:bodyPr/>
          <a:lstStyle/>
          <a:p>
            <a:fld id="{A1729E2C-3253-924B-8126-D7380E5E240F}" type="slidenum">
              <a:rPr lang="nl-NL" smtClean="0"/>
              <a:t>1</a:t>
            </a:fld>
            <a:endParaRPr lang="nl-NL"/>
          </a:p>
        </p:txBody>
      </p:sp>
    </p:spTree>
    <p:extLst>
      <p:ext uri="{BB962C8B-B14F-4D97-AF65-F5344CB8AC3E}">
        <p14:creationId xmlns:p14="http://schemas.microsoft.com/office/powerpoint/2010/main" val="12031018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A1729E2C-3253-924B-8126-D7380E5E240F}" type="slidenum">
              <a:rPr lang="nl-NL" smtClean="0"/>
              <a:t>2</a:t>
            </a:fld>
            <a:endParaRPr lang="nl-NL"/>
          </a:p>
        </p:txBody>
      </p:sp>
    </p:spTree>
    <p:extLst>
      <p:ext uri="{BB962C8B-B14F-4D97-AF65-F5344CB8AC3E}">
        <p14:creationId xmlns:p14="http://schemas.microsoft.com/office/powerpoint/2010/main" val="4813197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b="1" dirty="0"/>
          </a:p>
        </p:txBody>
      </p:sp>
      <p:sp>
        <p:nvSpPr>
          <p:cNvPr id="4" name="Tijdelijke aanduiding voor dianummer 3"/>
          <p:cNvSpPr>
            <a:spLocks noGrp="1"/>
          </p:cNvSpPr>
          <p:nvPr>
            <p:ph type="sldNum" sz="quarter" idx="5"/>
          </p:nvPr>
        </p:nvSpPr>
        <p:spPr/>
        <p:txBody>
          <a:bodyPr/>
          <a:lstStyle/>
          <a:p>
            <a:fld id="{A1729E2C-3253-924B-8126-D7380E5E240F}" type="slidenum">
              <a:rPr lang="nl-NL" smtClean="0"/>
              <a:t>3</a:t>
            </a:fld>
            <a:endParaRPr lang="nl-NL"/>
          </a:p>
        </p:txBody>
      </p:sp>
    </p:spTree>
    <p:extLst>
      <p:ext uri="{BB962C8B-B14F-4D97-AF65-F5344CB8AC3E}">
        <p14:creationId xmlns:p14="http://schemas.microsoft.com/office/powerpoint/2010/main" val="38517127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i="1" dirty="0"/>
          </a:p>
        </p:txBody>
      </p:sp>
      <p:sp>
        <p:nvSpPr>
          <p:cNvPr id="4" name="Tijdelijke aanduiding voor dianummer 3"/>
          <p:cNvSpPr>
            <a:spLocks noGrp="1"/>
          </p:cNvSpPr>
          <p:nvPr>
            <p:ph type="sldNum" sz="quarter" idx="5"/>
          </p:nvPr>
        </p:nvSpPr>
        <p:spPr/>
        <p:txBody>
          <a:bodyPr/>
          <a:lstStyle/>
          <a:p>
            <a:fld id="{A1729E2C-3253-924B-8126-D7380E5E240F}" type="slidenum">
              <a:rPr lang="nl-NL" smtClean="0"/>
              <a:t>5</a:t>
            </a:fld>
            <a:endParaRPr lang="nl-NL"/>
          </a:p>
        </p:txBody>
      </p:sp>
    </p:spTree>
    <p:extLst>
      <p:ext uri="{BB962C8B-B14F-4D97-AF65-F5344CB8AC3E}">
        <p14:creationId xmlns:p14="http://schemas.microsoft.com/office/powerpoint/2010/main" val="30935250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5FDB36-F373-01C2-0CF3-5286C578B0B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2D353CB-3DA0-7860-5694-618D5E0A99F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D4F76EC-3837-9AFD-DA8B-DD0A397E33A7}"/>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4749E5C6-B795-53F9-8B60-57FB9C4175FA}"/>
              </a:ext>
            </a:extLst>
          </p:cNvPr>
          <p:cNvSpPr>
            <a:spLocks noGrp="1"/>
          </p:cNvSpPr>
          <p:nvPr>
            <p:ph type="sldNum" sz="quarter" idx="5"/>
          </p:nvPr>
        </p:nvSpPr>
        <p:spPr/>
        <p:txBody>
          <a:bodyPr/>
          <a:lstStyle/>
          <a:p>
            <a:fld id="{A1729E2C-3253-924B-8126-D7380E5E240F}" type="slidenum">
              <a:rPr lang="nl-NL" smtClean="0"/>
              <a:t>6</a:t>
            </a:fld>
            <a:endParaRPr lang="nl-NL"/>
          </a:p>
        </p:txBody>
      </p:sp>
    </p:spTree>
    <p:extLst>
      <p:ext uri="{BB962C8B-B14F-4D97-AF65-F5344CB8AC3E}">
        <p14:creationId xmlns:p14="http://schemas.microsoft.com/office/powerpoint/2010/main" val="21656275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b="1" dirty="0"/>
          </a:p>
        </p:txBody>
      </p:sp>
      <p:sp>
        <p:nvSpPr>
          <p:cNvPr id="4" name="Tijdelijke aanduiding voor dianummer 3"/>
          <p:cNvSpPr>
            <a:spLocks noGrp="1"/>
          </p:cNvSpPr>
          <p:nvPr>
            <p:ph type="sldNum" sz="quarter" idx="5"/>
          </p:nvPr>
        </p:nvSpPr>
        <p:spPr/>
        <p:txBody>
          <a:bodyPr/>
          <a:lstStyle/>
          <a:p>
            <a:fld id="{A1729E2C-3253-924B-8126-D7380E5E240F}" type="slidenum">
              <a:rPr lang="nl-NL" smtClean="0"/>
              <a:t>7</a:t>
            </a:fld>
            <a:endParaRPr lang="nl-NL"/>
          </a:p>
        </p:txBody>
      </p:sp>
    </p:spTree>
    <p:extLst>
      <p:ext uri="{BB962C8B-B14F-4D97-AF65-F5344CB8AC3E}">
        <p14:creationId xmlns:p14="http://schemas.microsoft.com/office/powerpoint/2010/main" val="21113207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b="1" dirty="0"/>
          </a:p>
        </p:txBody>
      </p:sp>
      <p:sp>
        <p:nvSpPr>
          <p:cNvPr id="4" name="Tijdelijke aanduiding voor dianummer 3"/>
          <p:cNvSpPr>
            <a:spLocks noGrp="1"/>
          </p:cNvSpPr>
          <p:nvPr>
            <p:ph type="sldNum" sz="quarter" idx="5"/>
          </p:nvPr>
        </p:nvSpPr>
        <p:spPr/>
        <p:txBody>
          <a:bodyPr/>
          <a:lstStyle/>
          <a:p>
            <a:fld id="{A1729E2C-3253-924B-8126-D7380E5E240F}" type="slidenum">
              <a:rPr lang="nl-NL" smtClean="0"/>
              <a:t>8</a:t>
            </a:fld>
            <a:endParaRPr lang="nl-NL"/>
          </a:p>
        </p:txBody>
      </p:sp>
    </p:spTree>
    <p:extLst>
      <p:ext uri="{BB962C8B-B14F-4D97-AF65-F5344CB8AC3E}">
        <p14:creationId xmlns:p14="http://schemas.microsoft.com/office/powerpoint/2010/main" val="36977527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BAFE4F-5B54-7E88-BE11-BCFB75E9B2B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DADBCD3-1DA4-C3AD-EA3E-38A60DAA678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E6585C5-AA8F-56D6-5E1A-B6E432849690}"/>
              </a:ext>
            </a:extLst>
          </p:cNvPr>
          <p:cNvSpPr>
            <a:spLocks noGrp="1"/>
          </p:cNvSpPr>
          <p:nvPr>
            <p:ph type="body" idx="1"/>
          </p:nvPr>
        </p:nvSpPr>
        <p:spPr/>
        <p:txBody>
          <a:bodyPr/>
          <a:lstStyle/>
          <a:p>
            <a:endParaRPr lang="nl-NL" b="1" dirty="0"/>
          </a:p>
        </p:txBody>
      </p:sp>
      <p:sp>
        <p:nvSpPr>
          <p:cNvPr id="4" name="Tijdelijke aanduiding voor dianummer 3">
            <a:extLst>
              <a:ext uri="{FF2B5EF4-FFF2-40B4-BE49-F238E27FC236}">
                <a16:creationId xmlns:a16="http://schemas.microsoft.com/office/drawing/2014/main" id="{83F9146F-A7DB-7C66-65CF-079DA38F8A60}"/>
              </a:ext>
            </a:extLst>
          </p:cNvPr>
          <p:cNvSpPr>
            <a:spLocks noGrp="1"/>
          </p:cNvSpPr>
          <p:nvPr>
            <p:ph type="sldNum" sz="quarter" idx="5"/>
          </p:nvPr>
        </p:nvSpPr>
        <p:spPr/>
        <p:txBody>
          <a:bodyPr/>
          <a:lstStyle/>
          <a:p>
            <a:fld id="{A1729E2C-3253-924B-8126-D7380E5E240F}" type="slidenum">
              <a:rPr lang="nl-NL" smtClean="0"/>
              <a:t>9</a:t>
            </a:fld>
            <a:endParaRPr lang="nl-NL"/>
          </a:p>
        </p:txBody>
      </p:sp>
    </p:spTree>
    <p:extLst>
      <p:ext uri="{BB962C8B-B14F-4D97-AF65-F5344CB8AC3E}">
        <p14:creationId xmlns:p14="http://schemas.microsoft.com/office/powerpoint/2010/main" val="13796688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b="1" dirty="0"/>
          </a:p>
        </p:txBody>
      </p:sp>
      <p:sp>
        <p:nvSpPr>
          <p:cNvPr id="4" name="Tijdelijke aanduiding voor dianummer 3"/>
          <p:cNvSpPr>
            <a:spLocks noGrp="1"/>
          </p:cNvSpPr>
          <p:nvPr>
            <p:ph type="sldNum" sz="quarter" idx="5"/>
          </p:nvPr>
        </p:nvSpPr>
        <p:spPr/>
        <p:txBody>
          <a:bodyPr/>
          <a:lstStyle/>
          <a:p>
            <a:fld id="{A1729E2C-3253-924B-8126-D7380E5E240F}" type="slidenum">
              <a:rPr lang="nl-NL" smtClean="0"/>
              <a:t>10</a:t>
            </a:fld>
            <a:endParaRPr lang="nl-NL"/>
          </a:p>
        </p:txBody>
      </p:sp>
    </p:spTree>
    <p:extLst>
      <p:ext uri="{BB962C8B-B14F-4D97-AF65-F5344CB8AC3E}">
        <p14:creationId xmlns:p14="http://schemas.microsoft.com/office/powerpoint/2010/main" val="14350686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B084CB-D07B-0C91-F6E6-9BE33212118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F7A7C5E-8F35-975D-E065-38E21453957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D7993CF-1349-50BE-83AA-50A738EE321C}"/>
              </a:ext>
            </a:extLst>
          </p:cNvPr>
          <p:cNvSpPr>
            <a:spLocks noGrp="1"/>
          </p:cNvSpPr>
          <p:nvPr>
            <p:ph type="body" idx="1"/>
          </p:nvPr>
        </p:nvSpPr>
        <p:spPr/>
        <p:txBody>
          <a:bodyPr/>
          <a:lstStyle/>
          <a:p>
            <a:endParaRPr lang="nl-NL" b="1" dirty="0"/>
          </a:p>
        </p:txBody>
      </p:sp>
      <p:sp>
        <p:nvSpPr>
          <p:cNvPr id="4" name="Tijdelijke aanduiding voor dianummer 3">
            <a:extLst>
              <a:ext uri="{FF2B5EF4-FFF2-40B4-BE49-F238E27FC236}">
                <a16:creationId xmlns:a16="http://schemas.microsoft.com/office/drawing/2014/main" id="{77DE6E58-8E43-33D4-8C56-BFD1B75C1FD1}"/>
              </a:ext>
            </a:extLst>
          </p:cNvPr>
          <p:cNvSpPr>
            <a:spLocks noGrp="1"/>
          </p:cNvSpPr>
          <p:nvPr>
            <p:ph type="sldNum" sz="quarter" idx="5"/>
          </p:nvPr>
        </p:nvSpPr>
        <p:spPr/>
        <p:txBody>
          <a:bodyPr/>
          <a:lstStyle/>
          <a:p>
            <a:fld id="{A1729E2C-3253-924B-8126-D7380E5E240F}" type="slidenum">
              <a:rPr lang="nl-NL" smtClean="0"/>
              <a:t>13</a:t>
            </a:fld>
            <a:endParaRPr lang="nl-NL"/>
          </a:p>
        </p:txBody>
      </p:sp>
    </p:spTree>
    <p:extLst>
      <p:ext uri="{BB962C8B-B14F-4D97-AF65-F5344CB8AC3E}">
        <p14:creationId xmlns:p14="http://schemas.microsoft.com/office/powerpoint/2010/main" val="40681532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A2ADB5-8BD8-547F-F927-80947035DEB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E790071-5DCD-CDE9-8DB3-B2D78E25317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704BD2B-37B3-9C82-F15E-9EE2016ECD00}"/>
              </a:ext>
            </a:extLst>
          </p:cNvPr>
          <p:cNvSpPr>
            <a:spLocks noGrp="1"/>
          </p:cNvSpPr>
          <p:nvPr>
            <p:ph type="body" idx="1"/>
          </p:nvPr>
        </p:nvSpPr>
        <p:spPr/>
        <p:txBody>
          <a:bodyPr/>
          <a:lstStyle/>
          <a:p>
            <a:endParaRPr lang="nl-NL" b="1" dirty="0"/>
          </a:p>
        </p:txBody>
      </p:sp>
      <p:sp>
        <p:nvSpPr>
          <p:cNvPr id="4" name="Tijdelijke aanduiding voor dianummer 3">
            <a:extLst>
              <a:ext uri="{FF2B5EF4-FFF2-40B4-BE49-F238E27FC236}">
                <a16:creationId xmlns:a16="http://schemas.microsoft.com/office/drawing/2014/main" id="{0326E4B4-F894-400F-116D-FEA98ABCDAE8}"/>
              </a:ext>
            </a:extLst>
          </p:cNvPr>
          <p:cNvSpPr>
            <a:spLocks noGrp="1"/>
          </p:cNvSpPr>
          <p:nvPr>
            <p:ph type="sldNum" sz="quarter" idx="5"/>
          </p:nvPr>
        </p:nvSpPr>
        <p:spPr/>
        <p:txBody>
          <a:bodyPr/>
          <a:lstStyle/>
          <a:p>
            <a:fld id="{A1729E2C-3253-924B-8126-D7380E5E240F}" type="slidenum">
              <a:rPr lang="nl-NL" smtClean="0"/>
              <a:t>14</a:t>
            </a:fld>
            <a:endParaRPr lang="nl-NL"/>
          </a:p>
        </p:txBody>
      </p:sp>
    </p:spTree>
    <p:extLst>
      <p:ext uri="{BB962C8B-B14F-4D97-AF65-F5344CB8AC3E}">
        <p14:creationId xmlns:p14="http://schemas.microsoft.com/office/powerpoint/2010/main" val="26017503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b="0" dirty="0"/>
          </a:p>
        </p:txBody>
      </p:sp>
      <p:sp>
        <p:nvSpPr>
          <p:cNvPr id="4" name="Tijdelijke aanduiding voor dianummer 3"/>
          <p:cNvSpPr>
            <a:spLocks noGrp="1"/>
          </p:cNvSpPr>
          <p:nvPr>
            <p:ph type="sldNum" sz="quarter" idx="5"/>
          </p:nvPr>
        </p:nvSpPr>
        <p:spPr/>
        <p:txBody>
          <a:bodyPr/>
          <a:lstStyle/>
          <a:p>
            <a:fld id="{A1729E2C-3253-924B-8126-D7380E5E240F}" type="slidenum">
              <a:rPr lang="nl-NL" smtClean="0"/>
              <a:t>15</a:t>
            </a:fld>
            <a:endParaRPr lang="nl-NL"/>
          </a:p>
        </p:txBody>
      </p:sp>
    </p:spTree>
    <p:extLst>
      <p:ext uri="{BB962C8B-B14F-4D97-AF65-F5344CB8AC3E}">
        <p14:creationId xmlns:p14="http://schemas.microsoft.com/office/powerpoint/2010/main" val="30157612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nl-NL"/>
              <a:t>Klik om stijl te bewerken</a:t>
            </a:r>
            <a:endParaRPr lang="en-US"/>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a:t>Klikken om de ondertitelstijl van het model te bewerken</a:t>
            </a:r>
            <a:endParaRPr lang="en-US"/>
          </a:p>
        </p:txBody>
      </p:sp>
      <p:sp>
        <p:nvSpPr>
          <p:cNvPr id="4" name="Date Placeholder 3"/>
          <p:cNvSpPr>
            <a:spLocks noGrp="1"/>
          </p:cNvSpPr>
          <p:nvPr>
            <p:ph type="dt" sz="half" idx="10"/>
          </p:nvPr>
        </p:nvSpPr>
        <p:spPr/>
        <p:txBody>
          <a:bodyPr/>
          <a:lstStyle/>
          <a:p>
            <a:fld id="{A2893CDB-F4DD-4147-A49E-A752159612C1}" type="datetimeFigureOut">
              <a:rPr lang="nl-NL" smtClean="0"/>
              <a:t>6-10-2026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40DAF1DC-C1D1-3F4A-8B90-FE85396B3AB3}" type="slidenum">
              <a:rPr lang="nl-NL" smtClean="0"/>
              <a:t>‹nr.›</a:t>
            </a:fld>
            <a:endParaRPr lang="nl-NL"/>
          </a:p>
        </p:txBody>
      </p:sp>
    </p:spTree>
    <p:extLst>
      <p:ext uri="{BB962C8B-B14F-4D97-AF65-F5344CB8AC3E}">
        <p14:creationId xmlns:p14="http://schemas.microsoft.com/office/powerpoint/2010/main" val="38698535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a:p>
        </p:txBody>
      </p:sp>
      <p:sp>
        <p:nvSpPr>
          <p:cNvPr id="3" name="Content Placeholder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10"/>
          </p:nvPr>
        </p:nvSpPr>
        <p:spPr/>
        <p:txBody>
          <a:bodyPr/>
          <a:lstStyle/>
          <a:p>
            <a:fld id="{A2893CDB-F4DD-4147-A49E-A752159612C1}" type="datetimeFigureOut">
              <a:rPr lang="nl-NL" smtClean="0"/>
              <a:t>6-10-2026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40DAF1DC-C1D1-3F4A-8B90-FE85396B3AB3}" type="slidenum">
              <a:rPr lang="nl-NL" smtClean="0"/>
              <a:t>‹nr.›</a:t>
            </a:fld>
            <a:endParaRPr lang="nl-NL"/>
          </a:p>
        </p:txBody>
      </p:sp>
    </p:spTree>
    <p:extLst>
      <p:ext uri="{BB962C8B-B14F-4D97-AF65-F5344CB8AC3E}">
        <p14:creationId xmlns:p14="http://schemas.microsoft.com/office/powerpoint/2010/main" val="20090934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623887" y="1282304"/>
            <a:ext cx="7886700" cy="2139553"/>
          </a:xfrm>
        </p:spPr>
        <p:txBody>
          <a:bodyPr anchor="b"/>
          <a:lstStyle>
            <a:lvl1pPr>
              <a:defRPr sz="4500"/>
            </a:lvl1pPr>
          </a:lstStyle>
          <a:p>
            <a:r>
              <a:rPr lang="nl-NL"/>
              <a:t>Klik om stijl te bewerken</a:t>
            </a:r>
            <a:endParaRPr lang="en-US"/>
          </a:p>
        </p:txBody>
      </p:sp>
      <p:sp>
        <p:nvSpPr>
          <p:cNvPr id="3" name="Text Placeholder 2"/>
          <p:cNvSpPr>
            <a:spLocks noGrp="1"/>
          </p:cNvSpPr>
          <p:nvPr>
            <p:ph type="body" idx="1"/>
          </p:nvPr>
        </p:nvSpPr>
        <p:spPr>
          <a:xfrm>
            <a:off x="623887"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A2893CDB-F4DD-4147-A49E-A752159612C1}" type="datetimeFigureOut">
              <a:rPr lang="nl-NL" smtClean="0"/>
              <a:t>6-10-2026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40DAF1DC-C1D1-3F4A-8B90-FE85396B3AB3}" type="slidenum">
              <a:rPr lang="nl-NL" smtClean="0"/>
              <a:t>‹nr.›</a:t>
            </a:fld>
            <a:endParaRPr lang="nl-NL"/>
          </a:p>
        </p:txBody>
      </p:sp>
    </p:spTree>
    <p:extLst>
      <p:ext uri="{BB962C8B-B14F-4D97-AF65-F5344CB8AC3E}">
        <p14:creationId xmlns:p14="http://schemas.microsoft.com/office/powerpoint/2010/main" val="2868638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a:p>
        </p:txBody>
      </p:sp>
      <p:sp>
        <p:nvSpPr>
          <p:cNvPr id="3" name="Content Placeholder 2"/>
          <p:cNvSpPr>
            <a:spLocks noGrp="1"/>
          </p:cNvSpPr>
          <p:nvPr>
            <p:ph sz="half" idx="1"/>
          </p:nvPr>
        </p:nvSpPr>
        <p:spPr>
          <a:xfrm>
            <a:off x="628650" y="1369218"/>
            <a:ext cx="3886200" cy="3263504"/>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Content Placeholder 3"/>
          <p:cNvSpPr>
            <a:spLocks noGrp="1"/>
          </p:cNvSpPr>
          <p:nvPr>
            <p:ph sz="half" idx="2"/>
          </p:nvPr>
        </p:nvSpPr>
        <p:spPr>
          <a:xfrm>
            <a:off x="4629150" y="1369218"/>
            <a:ext cx="3886200" cy="3263504"/>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Date Placeholder 4"/>
          <p:cNvSpPr>
            <a:spLocks noGrp="1"/>
          </p:cNvSpPr>
          <p:nvPr>
            <p:ph type="dt" sz="half" idx="10"/>
          </p:nvPr>
        </p:nvSpPr>
        <p:spPr/>
        <p:txBody>
          <a:bodyPr/>
          <a:lstStyle/>
          <a:p>
            <a:fld id="{A2893CDB-F4DD-4147-A49E-A752159612C1}" type="datetimeFigureOut">
              <a:rPr lang="nl-NL" smtClean="0"/>
              <a:t>6-10-2026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40DAF1DC-C1D1-3F4A-8B90-FE85396B3AB3}" type="slidenum">
              <a:rPr lang="nl-NL" smtClean="0"/>
              <a:t>‹nr.›</a:t>
            </a:fld>
            <a:endParaRPr lang="nl-NL"/>
          </a:p>
        </p:txBody>
      </p:sp>
    </p:spTree>
    <p:extLst>
      <p:ext uri="{BB962C8B-B14F-4D97-AF65-F5344CB8AC3E}">
        <p14:creationId xmlns:p14="http://schemas.microsoft.com/office/powerpoint/2010/main" val="40655916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nl-NL"/>
              <a:t>Klik om stijl te bewerken</a:t>
            </a:r>
            <a:endParaRPr lang="en-US"/>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Klikken om de tekststijl van het model te bewerken</a:t>
            </a:r>
          </a:p>
        </p:txBody>
      </p:sp>
      <p:sp>
        <p:nvSpPr>
          <p:cNvPr id="4" name="Content Placeholder 3"/>
          <p:cNvSpPr>
            <a:spLocks noGrp="1"/>
          </p:cNvSpPr>
          <p:nvPr>
            <p:ph sz="half" idx="2"/>
          </p:nvPr>
        </p:nvSpPr>
        <p:spPr>
          <a:xfrm>
            <a:off x="629842" y="1878806"/>
            <a:ext cx="3868340" cy="2763441"/>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Klikken om de tekststijl van het model te bewerken</a:t>
            </a:r>
          </a:p>
        </p:txBody>
      </p:sp>
      <p:sp>
        <p:nvSpPr>
          <p:cNvPr id="6" name="Content Placeholder 5"/>
          <p:cNvSpPr>
            <a:spLocks noGrp="1"/>
          </p:cNvSpPr>
          <p:nvPr>
            <p:ph sz="quarter" idx="4"/>
          </p:nvPr>
        </p:nvSpPr>
        <p:spPr>
          <a:xfrm>
            <a:off x="4629150" y="1878806"/>
            <a:ext cx="3887391" cy="2763441"/>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7" name="Date Placeholder 6"/>
          <p:cNvSpPr>
            <a:spLocks noGrp="1"/>
          </p:cNvSpPr>
          <p:nvPr>
            <p:ph type="dt" sz="half" idx="10"/>
          </p:nvPr>
        </p:nvSpPr>
        <p:spPr/>
        <p:txBody>
          <a:bodyPr/>
          <a:lstStyle/>
          <a:p>
            <a:fld id="{A2893CDB-F4DD-4147-A49E-A752159612C1}" type="datetimeFigureOut">
              <a:rPr lang="nl-NL" smtClean="0"/>
              <a:t>6-10-2026</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40DAF1DC-C1D1-3F4A-8B90-FE85396B3AB3}" type="slidenum">
              <a:rPr lang="nl-NL" smtClean="0"/>
              <a:t>‹nr.›</a:t>
            </a:fld>
            <a:endParaRPr lang="nl-NL"/>
          </a:p>
        </p:txBody>
      </p:sp>
    </p:spTree>
    <p:extLst>
      <p:ext uri="{BB962C8B-B14F-4D97-AF65-F5344CB8AC3E}">
        <p14:creationId xmlns:p14="http://schemas.microsoft.com/office/powerpoint/2010/main" val="14960372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a:p>
        </p:txBody>
      </p:sp>
      <p:sp>
        <p:nvSpPr>
          <p:cNvPr id="3" name="Date Placeholder 2"/>
          <p:cNvSpPr>
            <a:spLocks noGrp="1"/>
          </p:cNvSpPr>
          <p:nvPr>
            <p:ph type="dt" sz="half" idx="10"/>
          </p:nvPr>
        </p:nvSpPr>
        <p:spPr/>
        <p:txBody>
          <a:bodyPr/>
          <a:lstStyle/>
          <a:p>
            <a:fld id="{A2893CDB-F4DD-4147-A49E-A752159612C1}" type="datetimeFigureOut">
              <a:rPr lang="nl-NL" smtClean="0"/>
              <a:t>6-10-2026</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40DAF1DC-C1D1-3F4A-8B90-FE85396B3AB3}" type="slidenum">
              <a:rPr lang="nl-NL" smtClean="0"/>
              <a:t>‹nr.›</a:t>
            </a:fld>
            <a:endParaRPr lang="nl-NL"/>
          </a:p>
        </p:txBody>
      </p:sp>
    </p:spTree>
    <p:extLst>
      <p:ext uri="{BB962C8B-B14F-4D97-AF65-F5344CB8AC3E}">
        <p14:creationId xmlns:p14="http://schemas.microsoft.com/office/powerpoint/2010/main" val="24746557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893CDB-F4DD-4147-A49E-A752159612C1}" type="datetimeFigureOut">
              <a:rPr lang="nl-NL" smtClean="0"/>
              <a:t>6-10-2026</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40DAF1DC-C1D1-3F4A-8B90-FE85396B3AB3}" type="slidenum">
              <a:rPr lang="nl-NL" smtClean="0"/>
              <a:t>‹nr.›</a:t>
            </a:fld>
            <a:endParaRPr lang="nl-NL"/>
          </a:p>
        </p:txBody>
      </p:sp>
    </p:spTree>
    <p:extLst>
      <p:ext uri="{BB962C8B-B14F-4D97-AF65-F5344CB8AC3E}">
        <p14:creationId xmlns:p14="http://schemas.microsoft.com/office/powerpoint/2010/main" val="3530836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Leeg">
    <p:spTree>
      <p:nvGrpSpPr>
        <p:cNvPr id="1" name=""/>
        <p:cNvGrpSpPr/>
        <p:nvPr/>
      </p:nvGrpSpPr>
      <p:grpSpPr>
        <a:xfrm>
          <a:off x="0" y="0"/>
          <a:ext cx="0" cy="0"/>
          <a:chOff x="0" y="0"/>
          <a:chExt cx="0" cy="0"/>
        </a:xfrm>
      </p:grpSpPr>
      <p:sp>
        <p:nvSpPr>
          <p:cNvPr id="8" name="Tijdelijke aanduiding voor afbeelding 5">
            <a:extLst>
              <a:ext uri="{FF2B5EF4-FFF2-40B4-BE49-F238E27FC236}">
                <a16:creationId xmlns:a16="http://schemas.microsoft.com/office/drawing/2014/main" id="{76BC73C5-E2FB-C958-CFA5-C6745AB35D2D}"/>
              </a:ext>
            </a:extLst>
          </p:cNvPr>
          <p:cNvSpPr>
            <a:spLocks noGrp="1"/>
          </p:cNvSpPr>
          <p:nvPr>
            <p:ph type="pic" sz="quarter" idx="10" hasCustomPrompt="1"/>
          </p:nvPr>
        </p:nvSpPr>
        <p:spPr>
          <a:xfrm>
            <a:off x="4572000" y="1133493"/>
            <a:ext cx="1756209" cy="1754850"/>
          </a:xfrm>
          <a:prstGeom prst="roundRect">
            <a:avLst>
              <a:gd name="adj" fmla="val 4873"/>
            </a:avLst>
          </a:prstGeom>
          <a:solidFill>
            <a:schemeClr val="bg2">
              <a:lumMod val="90000"/>
            </a:schemeClr>
          </a:solidFill>
        </p:spPr>
        <p:txBody>
          <a:bodyPr anchor="ctr">
            <a:normAutofit/>
          </a:bodyPr>
          <a:lstStyle>
            <a:lvl1pPr marL="0" indent="0" algn="ctr">
              <a:buNone/>
              <a:defRPr sz="1100" b="0" i="0">
                <a:latin typeface="Arial" panose="020B0604020202020204" pitchFamily="34" charset="0"/>
                <a:ea typeface="Arial" panose="020B0604020202020204" pitchFamily="34" charset="0"/>
                <a:cs typeface="Arial" panose="020B0604020202020204" pitchFamily="34" charset="0"/>
              </a:defRPr>
            </a:lvl1pPr>
          </a:lstStyle>
          <a:p>
            <a:r>
              <a:rPr lang="en-US"/>
              <a:t>Click icon</a:t>
            </a:r>
          </a:p>
          <a:p>
            <a:r>
              <a:rPr lang="en-US"/>
              <a:t>to add picture</a:t>
            </a:r>
          </a:p>
        </p:txBody>
      </p:sp>
      <p:pic>
        <p:nvPicPr>
          <p:cNvPr id="4" name="Afbeelding 3" descr="Afbeelding met logo, Graphics, rood, clipart&#10;&#10;Door AI gegenereerde inhoud is mogelijk onjuist.">
            <a:extLst>
              <a:ext uri="{FF2B5EF4-FFF2-40B4-BE49-F238E27FC236}">
                <a16:creationId xmlns:a16="http://schemas.microsoft.com/office/drawing/2014/main" id="{2D972823-2EDE-1EAD-E5AA-BB576A27BB1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667960" y="1133493"/>
            <a:ext cx="1754496" cy="3203862"/>
          </a:xfrm>
          <a:prstGeom prst="rect">
            <a:avLst/>
          </a:prstGeom>
        </p:spPr>
      </p:pic>
      <p:pic>
        <p:nvPicPr>
          <p:cNvPr id="6" name="Afbeelding 5">
            <a:extLst>
              <a:ext uri="{FF2B5EF4-FFF2-40B4-BE49-F238E27FC236}">
                <a16:creationId xmlns:a16="http://schemas.microsoft.com/office/drawing/2014/main" id="{ADF213D7-43DF-D519-871E-6A5DC3325F8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643233" y="1141565"/>
            <a:ext cx="500766" cy="4565809"/>
          </a:xfrm>
          <a:prstGeom prst="rect">
            <a:avLst/>
          </a:prstGeom>
        </p:spPr>
      </p:pic>
      <p:pic>
        <p:nvPicPr>
          <p:cNvPr id="9" name="Afbeelding 8">
            <a:extLst>
              <a:ext uri="{FF2B5EF4-FFF2-40B4-BE49-F238E27FC236}">
                <a16:creationId xmlns:a16="http://schemas.microsoft.com/office/drawing/2014/main" id="{9F3DABB6-FC24-DD22-B09F-ADC0971BA7A5}"/>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239655" y="4615209"/>
            <a:ext cx="3182799" cy="313062"/>
          </a:xfrm>
          <a:prstGeom prst="rect">
            <a:avLst/>
          </a:prstGeom>
        </p:spPr>
      </p:pic>
    </p:spTree>
    <p:extLst>
      <p:ext uri="{BB962C8B-B14F-4D97-AF65-F5344CB8AC3E}">
        <p14:creationId xmlns:p14="http://schemas.microsoft.com/office/powerpoint/2010/main" val="250975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nl-NL"/>
              <a:t>Klik om stijl te bewerken</a:t>
            </a:r>
            <a:endParaRPr lang="en-US"/>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A2893CDB-F4DD-4147-A49E-A752159612C1}" type="datetimeFigureOut">
              <a:rPr lang="nl-NL" smtClean="0"/>
              <a:t>6-10-2026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40DAF1DC-C1D1-3F4A-8B90-FE85396B3AB3}" type="slidenum">
              <a:rPr lang="nl-NL" smtClean="0"/>
              <a:t>‹nr.›</a:t>
            </a:fld>
            <a:endParaRPr lang="nl-NL"/>
          </a:p>
        </p:txBody>
      </p:sp>
    </p:spTree>
    <p:extLst>
      <p:ext uri="{BB962C8B-B14F-4D97-AF65-F5344CB8AC3E}">
        <p14:creationId xmlns:p14="http://schemas.microsoft.com/office/powerpoint/2010/main" val="25594244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nl-NL"/>
              <a:t>Klik om stijl te bewerken</a:t>
            </a:r>
            <a:endParaRPr lang="en-US"/>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A2893CDB-F4DD-4147-A49E-A752159612C1}" type="datetimeFigureOut">
              <a:rPr lang="nl-NL" smtClean="0"/>
              <a:t>6-10-2026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40DAF1DC-C1D1-3F4A-8B90-FE85396B3AB3}" type="slidenum">
              <a:rPr lang="nl-NL" smtClean="0"/>
              <a:t>‹nr.›</a:t>
            </a:fld>
            <a:endParaRPr lang="nl-NL"/>
          </a:p>
        </p:txBody>
      </p:sp>
    </p:spTree>
    <p:extLst>
      <p:ext uri="{BB962C8B-B14F-4D97-AF65-F5344CB8AC3E}">
        <p14:creationId xmlns:p14="http://schemas.microsoft.com/office/powerpoint/2010/main" val="21608421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a:p>
        </p:txBody>
      </p:sp>
      <p:sp>
        <p:nvSpPr>
          <p:cNvPr id="3" name="Vertical Text Placeholder 2"/>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10"/>
          </p:nvPr>
        </p:nvSpPr>
        <p:spPr/>
        <p:txBody>
          <a:bodyPr/>
          <a:lstStyle/>
          <a:p>
            <a:fld id="{A2893CDB-F4DD-4147-A49E-A752159612C1}" type="datetimeFigureOut">
              <a:rPr lang="nl-NL" smtClean="0"/>
              <a:t>6-10-2026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40DAF1DC-C1D1-3F4A-8B90-FE85396B3AB3}" type="slidenum">
              <a:rPr lang="nl-NL" smtClean="0"/>
              <a:t>‹nr.›</a:t>
            </a:fld>
            <a:endParaRPr lang="nl-NL"/>
          </a:p>
        </p:txBody>
      </p:sp>
    </p:spTree>
    <p:extLst>
      <p:ext uri="{BB962C8B-B14F-4D97-AF65-F5344CB8AC3E}">
        <p14:creationId xmlns:p14="http://schemas.microsoft.com/office/powerpoint/2010/main" val="7713732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3"/>
            <a:ext cx="1971675" cy="4358879"/>
          </a:xfrm>
        </p:spPr>
        <p:txBody>
          <a:bodyPr vert="eaVert"/>
          <a:lstStyle/>
          <a:p>
            <a:r>
              <a:rPr lang="nl-NL"/>
              <a:t>Klik om stijl te bewerken</a:t>
            </a:r>
            <a:endParaRPr lang="en-US"/>
          </a:p>
        </p:txBody>
      </p:sp>
      <p:sp>
        <p:nvSpPr>
          <p:cNvPr id="3" name="Vertical Text Placeholder 2"/>
          <p:cNvSpPr>
            <a:spLocks noGrp="1"/>
          </p:cNvSpPr>
          <p:nvPr>
            <p:ph type="body" orient="vert" idx="1"/>
          </p:nvPr>
        </p:nvSpPr>
        <p:spPr>
          <a:xfrm>
            <a:off x="628650" y="273843"/>
            <a:ext cx="5800725" cy="4358879"/>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10"/>
          </p:nvPr>
        </p:nvSpPr>
        <p:spPr/>
        <p:txBody>
          <a:bodyPr/>
          <a:lstStyle/>
          <a:p>
            <a:fld id="{A2893CDB-F4DD-4147-A49E-A752159612C1}" type="datetimeFigureOut">
              <a:rPr lang="nl-NL" smtClean="0"/>
              <a:t>6-10-2026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40DAF1DC-C1D1-3F4A-8B90-FE85396B3AB3}" type="slidenum">
              <a:rPr lang="nl-NL" smtClean="0"/>
              <a:t>‹nr.›</a:t>
            </a:fld>
            <a:endParaRPr lang="nl-NL"/>
          </a:p>
        </p:txBody>
      </p:sp>
    </p:spTree>
    <p:extLst>
      <p:ext uri="{BB962C8B-B14F-4D97-AF65-F5344CB8AC3E}">
        <p14:creationId xmlns:p14="http://schemas.microsoft.com/office/powerpoint/2010/main" val="20178888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nl-NL"/>
              <a:t>Klik om stijl te bewerken</a:t>
            </a:r>
            <a:endParaRPr lang="en-US"/>
          </a:p>
        </p:txBody>
      </p:sp>
      <p:sp>
        <p:nvSpPr>
          <p:cNvPr id="3" name="Text Placeholder 2"/>
          <p:cNvSpPr>
            <a:spLocks noGrp="1"/>
          </p:cNvSpPr>
          <p:nvPr>
            <p:ph type="body" idx="1"/>
          </p:nvPr>
        </p:nvSpPr>
        <p:spPr>
          <a:xfrm>
            <a:off x="628650" y="1369218"/>
            <a:ext cx="7886700" cy="3263504"/>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2893CDB-F4DD-4147-A49E-A752159612C1}" type="datetimeFigureOut">
              <a:rPr lang="nl-NL" smtClean="0"/>
              <a:t>6-10-2026</a:t>
            </a:fld>
            <a:endParaRPr lang="nl-NL"/>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nl-NL"/>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40DAF1DC-C1D1-3F4A-8B90-FE85396B3AB3}" type="slidenum">
              <a:rPr lang="nl-NL" smtClean="0"/>
              <a:t>‹nr.›</a:t>
            </a:fld>
            <a:endParaRPr lang="nl-NL"/>
          </a:p>
        </p:txBody>
      </p:sp>
    </p:spTree>
    <p:extLst>
      <p:ext uri="{BB962C8B-B14F-4D97-AF65-F5344CB8AC3E}">
        <p14:creationId xmlns:p14="http://schemas.microsoft.com/office/powerpoint/2010/main" val="783937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72" r:id="rId8"/>
    <p:sldLayoutId id="2147483668" r:id="rId9"/>
    <p:sldLayoutId id="2147483669" r:id="rId10"/>
    <p:sldLayoutId id="2147483670" r:id="rId11"/>
    <p:sldLayoutId id="2147483671"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5.jpeg"/><Relationship Id="rId7"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9.jpeg"/><Relationship Id="rId7"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14.png"/><Relationship Id="rId4" Type="http://schemas.openxmlformats.org/officeDocument/2006/relationships/image" Target="../media/image10.png"/><Relationship Id="rId9"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video" Target="https://www.youtube.com/embed/-NgOamCvf2Y?feature=oembed" TargetMode="External"/><Relationship Id="rId4" Type="http://schemas.openxmlformats.org/officeDocument/2006/relationships/image" Target="../media/image20.jpeg"/></Relationships>
</file>

<file path=ppt/slides/_rels/slide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22.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24.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9.png"/><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24.pn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28.jpeg"/><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slideLayout" Target="../slideLayouts/slideLayout2.xml"/><Relationship Id="rId1" Type="http://schemas.openxmlformats.org/officeDocument/2006/relationships/video" Target="https://www.youtube.com/embed/GfjVzPqPvEk?feature=oembed"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0.jpeg"/><Relationship Id="rId1" Type="http://schemas.openxmlformats.org/officeDocument/2006/relationships/slideLayout" Target="../slideLayouts/slideLayout1.xml"/><Relationship Id="rId5" Type="http://schemas.openxmlformats.org/officeDocument/2006/relationships/image" Target="../media/image32.png"/><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3.jpeg"/><Relationship Id="rId1" Type="http://schemas.openxmlformats.org/officeDocument/2006/relationships/slideLayout" Target="../slideLayouts/slideLayout1.xml"/><Relationship Id="rId5" Type="http://schemas.openxmlformats.org/officeDocument/2006/relationships/image" Target="../media/image32.png"/><Relationship Id="rId4"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Afbeelding 37" descr="Afbeelding met kleding, Menselijk gezicht, persoon, overdekt&#10;&#10;Door AI gegenereerde inhoud is mogelijk onjuist.">
            <a:extLst>
              <a:ext uri="{FF2B5EF4-FFF2-40B4-BE49-F238E27FC236}">
                <a16:creationId xmlns:a16="http://schemas.microsoft.com/office/drawing/2014/main" id="{34F188FF-075A-8CA4-03A6-4B1E7819086B}"/>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0" y="0"/>
            <a:ext cx="8422454" cy="4345427"/>
          </a:xfrm>
          <a:prstGeom prst="rect">
            <a:avLst/>
          </a:prstGeom>
        </p:spPr>
      </p:pic>
      <p:sp>
        <p:nvSpPr>
          <p:cNvPr id="13" name="Rechthoek 12">
            <a:extLst>
              <a:ext uri="{FF2B5EF4-FFF2-40B4-BE49-F238E27FC236}">
                <a16:creationId xmlns:a16="http://schemas.microsoft.com/office/drawing/2014/main" id="{08F2891F-6A31-79AE-F27C-E63EDBFFCD94}"/>
              </a:ext>
            </a:extLst>
          </p:cNvPr>
          <p:cNvSpPr/>
          <p:nvPr/>
        </p:nvSpPr>
        <p:spPr>
          <a:xfrm>
            <a:off x="0" y="-634046"/>
            <a:ext cx="8422456" cy="1882274"/>
          </a:xfrm>
          <a:prstGeom prst="rect">
            <a:avLst/>
          </a:prstGeom>
          <a:gradFill>
            <a:gsLst>
              <a:gs pos="0">
                <a:schemeClr val="bg1"/>
              </a:gs>
              <a:gs pos="100000">
                <a:schemeClr val="bg1">
                  <a:alpha val="0"/>
                  <a:lumMod val="0"/>
                  <a:lumOff val="10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TextBox 6">
            <a:extLst>
              <a:ext uri="{FF2B5EF4-FFF2-40B4-BE49-F238E27FC236}">
                <a16:creationId xmlns:a16="http://schemas.microsoft.com/office/drawing/2014/main" id="{06388036-6D43-B2E6-4986-99072BB39475}"/>
              </a:ext>
            </a:extLst>
          </p:cNvPr>
          <p:cNvSpPr txBox="1"/>
          <p:nvPr/>
        </p:nvSpPr>
        <p:spPr>
          <a:xfrm>
            <a:off x="687611" y="665685"/>
            <a:ext cx="7073543" cy="569387"/>
          </a:xfrm>
          <a:prstGeom prst="rect">
            <a:avLst/>
          </a:prstGeom>
        </p:spPr>
        <p:txBody>
          <a:bodyPr wrap="square" lIns="0" tIns="0" rIns="0" bIns="0" rtlCol="0" anchor="t">
            <a:spAutoFit/>
          </a:bodyPr>
          <a:lstStyle/>
          <a:p>
            <a:r>
              <a:rPr lang="en-US" sz="3700" b="1" err="1">
                <a:solidFill>
                  <a:schemeClr val="bg1"/>
                </a:solidFill>
                <a:latin typeface="Arial" panose="020B0604020202020204" pitchFamily="34" charset="0"/>
                <a:cs typeface="Arial" panose="020B0604020202020204" pitchFamily="34" charset="0"/>
              </a:rPr>
              <a:t>Omdat</a:t>
            </a:r>
            <a:r>
              <a:rPr lang="en-US" sz="3700" b="1">
                <a:solidFill>
                  <a:schemeClr val="bg1"/>
                </a:solidFill>
                <a:latin typeface="Arial" panose="020B0604020202020204" pitchFamily="34" charset="0"/>
                <a:cs typeface="Arial" panose="020B0604020202020204" pitchFamily="34" charset="0"/>
              </a:rPr>
              <a:t> </a:t>
            </a:r>
            <a:r>
              <a:rPr lang="en-US" sz="3700" b="1" err="1">
                <a:solidFill>
                  <a:schemeClr val="bg1"/>
                </a:solidFill>
                <a:latin typeface="Arial" panose="020B0604020202020204" pitchFamily="34" charset="0"/>
                <a:cs typeface="Arial" panose="020B0604020202020204" pitchFamily="34" charset="0"/>
              </a:rPr>
              <a:t>iedereen</a:t>
            </a:r>
            <a:r>
              <a:rPr lang="en-US" sz="3700" b="1">
                <a:solidFill>
                  <a:schemeClr val="bg1"/>
                </a:solidFill>
                <a:latin typeface="Arial" panose="020B0604020202020204" pitchFamily="34" charset="0"/>
                <a:cs typeface="Arial" panose="020B0604020202020204" pitchFamily="34" charset="0"/>
              </a:rPr>
              <a:t> </a:t>
            </a:r>
            <a:r>
              <a:rPr lang="en-US" sz="3700" b="1" err="1">
                <a:solidFill>
                  <a:schemeClr val="bg1"/>
                </a:solidFill>
                <a:latin typeface="Arial" panose="020B0604020202020204" pitchFamily="34" charset="0"/>
                <a:cs typeface="Arial" panose="020B0604020202020204" pitchFamily="34" charset="0"/>
              </a:rPr>
              <a:t>ertoe</a:t>
            </a:r>
            <a:r>
              <a:rPr lang="en-US" sz="3700" b="1">
                <a:solidFill>
                  <a:schemeClr val="bg1"/>
                </a:solidFill>
                <a:latin typeface="Arial" panose="020B0604020202020204" pitchFamily="34" charset="0"/>
                <a:cs typeface="Arial" panose="020B0604020202020204" pitchFamily="34" charset="0"/>
              </a:rPr>
              <a:t> </a:t>
            </a:r>
            <a:r>
              <a:rPr lang="en-US" sz="3700" b="1" err="1">
                <a:solidFill>
                  <a:schemeClr val="bg1"/>
                </a:solidFill>
                <a:latin typeface="Arial" panose="020B0604020202020204" pitchFamily="34" charset="0"/>
                <a:cs typeface="Arial" panose="020B0604020202020204" pitchFamily="34" charset="0"/>
              </a:rPr>
              <a:t>doet</a:t>
            </a:r>
            <a:endParaRPr lang="en-US" sz="3700" b="1">
              <a:solidFill>
                <a:schemeClr val="bg1"/>
              </a:solidFill>
              <a:latin typeface="Arial" panose="020B0604020202020204" pitchFamily="34" charset="0"/>
              <a:cs typeface="Arial" panose="020B0604020202020204" pitchFamily="34" charset="0"/>
            </a:endParaRPr>
          </a:p>
        </p:txBody>
      </p:sp>
      <p:pic>
        <p:nvPicPr>
          <p:cNvPr id="6" name="Afbeelding 5" descr="Afbeelding met logo, Graphics, rood, clipart&#10;&#10;Door AI gegenereerde inhoud is mogelijk onjuist.">
            <a:extLst>
              <a:ext uri="{FF2B5EF4-FFF2-40B4-BE49-F238E27FC236}">
                <a16:creationId xmlns:a16="http://schemas.microsoft.com/office/drawing/2014/main" id="{8E9DB1E2-4887-E002-9E59-7997CE710DE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667960" y="1141565"/>
            <a:ext cx="1754495" cy="3203862"/>
          </a:xfrm>
          <a:prstGeom prst="rect">
            <a:avLst/>
          </a:prstGeom>
        </p:spPr>
      </p:pic>
      <p:pic>
        <p:nvPicPr>
          <p:cNvPr id="20" name="Afbeelding 19">
            <a:extLst>
              <a:ext uri="{FF2B5EF4-FFF2-40B4-BE49-F238E27FC236}">
                <a16:creationId xmlns:a16="http://schemas.microsoft.com/office/drawing/2014/main" id="{1AF81D54-DA76-579C-902F-174521F6DA4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643233" y="1141565"/>
            <a:ext cx="500766" cy="4565809"/>
          </a:xfrm>
          <a:prstGeom prst="rect">
            <a:avLst/>
          </a:prstGeom>
        </p:spPr>
      </p:pic>
      <p:pic>
        <p:nvPicPr>
          <p:cNvPr id="22" name="Afbeelding 21">
            <a:extLst>
              <a:ext uri="{FF2B5EF4-FFF2-40B4-BE49-F238E27FC236}">
                <a16:creationId xmlns:a16="http://schemas.microsoft.com/office/drawing/2014/main" id="{8244F5D2-8AA0-828A-3E45-7373D12A9D0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239655" y="4615209"/>
            <a:ext cx="3182799" cy="313062"/>
          </a:xfrm>
          <a:prstGeom prst="rect">
            <a:avLst/>
          </a:prstGeom>
        </p:spPr>
      </p:pic>
    </p:spTree>
    <p:extLst>
      <p:ext uri="{BB962C8B-B14F-4D97-AF65-F5344CB8AC3E}">
        <p14:creationId xmlns:p14="http://schemas.microsoft.com/office/powerpoint/2010/main" val="1095995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Afbeelding 14" descr="Afbeelding met rood, symbool&#10;&#10;Door AI gegenereerde inhoud is mogelijk onjuist.">
            <a:extLst>
              <a:ext uri="{FF2B5EF4-FFF2-40B4-BE49-F238E27FC236}">
                <a16:creationId xmlns:a16="http://schemas.microsoft.com/office/drawing/2014/main" id="{C240DD51-A307-D5DD-810C-EE471E1EAC2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8116" y="1136776"/>
            <a:ext cx="1763289" cy="3219920"/>
          </a:xfrm>
          <a:prstGeom prst="rect">
            <a:avLst/>
          </a:prstGeom>
        </p:spPr>
      </p:pic>
      <p:sp>
        <p:nvSpPr>
          <p:cNvPr id="8" name="TextBox 5">
            <a:extLst>
              <a:ext uri="{FF2B5EF4-FFF2-40B4-BE49-F238E27FC236}">
                <a16:creationId xmlns:a16="http://schemas.microsoft.com/office/drawing/2014/main" id="{BD55C07C-AE3B-8981-79C2-7FF806F28161}"/>
              </a:ext>
            </a:extLst>
          </p:cNvPr>
          <p:cNvSpPr txBox="1"/>
          <p:nvPr/>
        </p:nvSpPr>
        <p:spPr>
          <a:xfrm>
            <a:off x="864301" y="1238987"/>
            <a:ext cx="1510919" cy="553998"/>
          </a:xfrm>
          <a:prstGeom prst="rect">
            <a:avLst/>
          </a:prstGeom>
        </p:spPr>
        <p:txBody>
          <a:bodyPr wrap="square" lIns="0" tIns="0" rIns="0" bIns="0" rtlCol="0" anchor="t">
            <a:spAutoFit/>
          </a:bodyPr>
          <a:lstStyle/>
          <a:p>
            <a:r>
              <a:rPr lang="en-US" sz="1800" b="1">
                <a:solidFill>
                  <a:schemeClr val="bg1"/>
                </a:solidFill>
                <a:latin typeface="Arial" panose="020B0604020202020204" pitchFamily="34" charset="0"/>
              </a:rPr>
              <a:t>Wat </a:t>
            </a:r>
            <a:r>
              <a:rPr lang="en-US" sz="1800" b="1" err="1">
                <a:solidFill>
                  <a:schemeClr val="bg1"/>
                </a:solidFill>
                <a:latin typeface="Arial" panose="020B0604020202020204" pitchFamily="34" charset="0"/>
              </a:rPr>
              <a:t>doet</a:t>
            </a:r>
            <a:endParaRPr lang="en-US" sz="1800" b="1">
              <a:solidFill>
                <a:schemeClr val="bg1"/>
              </a:solidFill>
              <a:latin typeface="Arial" panose="020B0604020202020204" pitchFamily="34" charset="0"/>
            </a:endParaRPr>
          </a:p>
          <a:p>
            <a:r>
              <a:rPr lang="en-US" sz="1800" b="1" err="1">
                <a:solidFill>
                  <a:schemeClr val="bg1"/>
                </a:solidFill>
                <a:latin typeface="Arial" panose="020B0604020202020204" pitchFamily="34" charset="0"/>
              </a:rPr>
              <a:t>VSBfonds</a:t>
            </a:r>
            <a:r>
              <a:rPr lang="en-US" sz="1800" b="1">
                <a:solidFill>
                  <a:schemeClr val="bg1"/>
                </a:solidFill>
                <a:latin typeface="Arial" panose="020B0604020202020204" pitchFamily="34" charset="0"/>
              </a:rPr>
              <a:t>? </a:t>
            </a:r>
          </a:p>
        </p:txBody>
      </p:sp>
      <p:pic>
        <p:nvPicPr>
          <p:cNvPr id="18" name="Afbeelding 17" descr="Afbeelding met tekst, Lettertype, logo, Elektrisch blauw&#10;&#10;Door AI gegenereerde inhoud is mogelijk onjuist.">
            <a:extLst>
              <a:ext uri="{FF2B5EF4-FFF2-40B4-BE49-F238E27FC236}">
                <a16:creationId xmlns:a16="http://schemas.microsoft.com/office/drawing/2014/main" id="{E3A4336B-07F8-1502-5BA2-575538EF521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703915" y="1141565"/>
            <a:ext cx="1763290" cy="3219920"/>
          </a:xfrm>
          <a:prstGeom prst="rect">
            <a:avLst/>
          </a:prstGeom>
        </p:spPr>
      </p:pic>
      <p:pic>
        <p:nvPicPr>
          <p:cNvPr id="20" name="Afbeelding 19" descr="Afbeelding met tekst, logo, Lettertype, symbool&#10;&#10;Door AI gegenereerde inhoud is mogelijk onjuist.">
            <a:extLst>
              <a:ext uri="{FF2B5EF4-FFF2-40B4-BE49-F238E27FC236}">
                <a16:creationId xmlns:a16="http://schemas.microsoft.com/office/drawing/2014/main" id="{2583D496-1C7B-8EE4-B746-20FF3AB1E28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669715" y="1141565"/>
            <a:ext cx="1763290" cy="3219921"/>
          </a:xfrm>
          <a:prstGeom prst="rect">
            <a:avLst/>
          </a:prstGeom>
        </p:spPr>
      </p:pic>
      <p:pic>
        <p:nvPicPr>
          <p:cNvPr id="22" name="Afbeelding 21" descr="Afbeelding met groen, logo, symbool&#10;&#10;Door AI gegenereerde inhoud is mogelijk onjuist.">
            <a:extLst>
              <a:ext uri="{FF2B5EF4-FFF2-40B4-BE49-F238E27FC236}">
                <a16:creationId xmlns:a16="http://schemas.microsoft.com/office/drawing/2014/main" id="{78377933-E38D-1161-D3DE-9335B6EF11B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635515" y="1136776"/>
            <a:ext cx="1763291" cy="3219922"/>
          </a:xfrm>
          <a:prstGeom prst="rect">
            <a:avLst/>
          </a:prstGeom>
        </p:spPr>
      </p:pic>
      <p:pic>
        <p:nvPicPr>
          <p:cNvPr id="23" name="Afbeelding 22">
            <a:extLst>
              <a:ext uri="{FF2B5EF4-FFF2-40B4-BE49-F238E27FC236}">
                <a16:creationId xmlns:a16="http://schemas.microsoft.com/office/drawing/2014/main" id="{4EF0B2C0-B74B-7D63-5BFA-DCE8EE040D0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643233" y="1141565"/>
            <a:ext cx="500766" cy="4565809"/>
          </a:xfrm>
          <a:prstGeom prst="rect">
            <a:avLst/>
          </a:prstGeom>
        </p:spPr>
      </p:pic>
      <p:pic>
        <p:nvPicPr>
          <p:cNvPr id="24" name="Afbeelding 23">
            <a:extLst>
              <a:ext uri="{FF2B5EF4-FFF2-40B4-BE49-F238E27FC236}">
                <a16:creationId xmlns:a16="http://schemas.microsoft.com/office/drawing/2014/main" id="{003930E2-2029-B208-1C7A-2ACF50114C6A}"/>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239655" y="4615209"/>
            <a:ext cx="3182799" cy="313062"/>
          </a:xfrm>
          <a:prstGeom prst="rect">
            <a:avLst/>
          </a:prstGeom>
        </p:spPr>
      </p:pic>
      <p:sp>
        <p:nvSpPr>
          <p:cNvPr id="2" name="Tekstvak 1">
            <a:extLst>
              <a:ext uri="{FF2B5EF4-FFF2-40B4-BE49-F238E27FC236}">
                <a16:creationId xmlns:a16="http://schemas.microsoft.com/office/drawing/2014/main" id="{BFC6E67C-1612-DFD9-0882-94A9535237CF}"/>
              </a:ext>
            </a:extLst>
          </p:cNvPr>
          <p:cNvSpPr txBox="1"/>
          <p:nvPr/>
        </p:nvSpPr>
        <p:spPr>
          <a:xfrm>
            <a:off x="745194" y="487732"/>
            <a:ext cx="6654386" cy="800219"/>
          </a:xfrm>
          <a:prstGeom prst="rect">
            <a:avLst/>
          </a:prstGeom>
          <a:noFill/>
        </p:spPr>
        <p:txBody>
          <a:bodyPr wrap="none" rtlCol="0">
            <a:spAutoFit/>
          </a:bodyPr>
          <a:lstStyle/>
          <a:p>
            <a:r>
              <a:rPr lang="en-US" sz="1400" b="1" dirty="0">
                <a:solidFill>
                  <a:srgbClr val="EC1C24"/>
                </a:solidFill>
                <a:latin typeface="Arial" panose="020B0604020202020204" pitchFamily="34" charset="0"/>
                <a:cs typeface="Arial" panose="020B0604020202020204" pitchFamily="34" charset="0"/>
              </a:rPr>
              <a:t>Missie &amp; </a:t>
            </a:r>
            <a:r>
              <a:rPr lang="en-US" sz="1400" b="1" dirty="0" err="1">
                <a:solidFill>
                  <a:srgbClr val="EC1C24"/>
                </a:solidFill>
                <a:latin typeface="Arial" panose="020B0604020202020204" pitchFamily="34" charset="0"/>
                <a:cs typeface="Arial" panose="020B0604020202020204" pitchFamily="34" charset="0"/>
              </a:rPr>
              <a:t>Visie</a:t>
            </a:r>
            <a:r>
              <a:rPr lang="en-US" sz="1400" b="1" dirty="0">
                <a:solidFill>
                  <a:srgbClr val="EC1C24"/>
                </a:solidFill>
                <a:latin typeface="Arial" panose="020B0604020202020204" pitchFamily="34" charset="0"/>
                <a:cs typeface="Arial" panose="020B0604020202020204" pitchFamily="34" charset="0"/>
              </a:rPr>
              <a:t>:	</a:t>
            </a:r>
            <a:r>
              <a:rPr lang="en-US" sz="1400" dirty="0" err="1">
                <a:solidFill>
                  <a:srgbClr val="EC1C24"/>
                </a:solidFill>
                <a:latin typeface="Arial" panose="020B0604020202020204" pitchFamily="34" charset="0"/>
                <a:cs typeface="Arial" panose="020B0604020202020204" pitchFamily="34" charset="0"/>
              </a:rPr>
              <a:t>Onze</a:t>
            </a:r>
            <a:r>
              <a:rPr lang="en-US" sz="1400" dirty="0">
                <a:solidFill>
                  <a:srgbClr val="EC1C24"/>
                </a:solidFill>
                <a:latin typeface="Arial" panose="020B0604020202020204" pitchFamily="34" charset="0"/>
                <a:cs typeface="Arial" panose="020B0604020202020204" pitchFamily="34" charset="0"/>
              </a:rPr>
              <a:t> </a:t>
            </a:r>
            <a:r>
              <a:rPr lang="en-US" sz="1400" dirty="0" err="1">
                <a:solidFill>
                  <a:srgbClr val="EC1C24"/>
                </a:solidFill>
                <a:latin typeface="Arial" panose="020B0604020202020204" pitchFamily="34" charset="0"/>
                <a:cs typeface="Arial" panose="020B0604020202020204" pitchFamily="34" charset="0"/>
              </a:rPr>
              <a:t>droom</a:t>
            </a:r>
            <a:r>
              <a:rPr lang="en-US" sz="1400" dirty="0">
                <a:solidFill>
                  <a:srgbClr val="EC1C24"/>
                </a:solidFill>
                <a:latin typeface="Arial" panose="020B0604020202020204" pitchFamily="34" charset="0"/>
                <a:cs typeface="Arial" panose="020B0604020202020204" pitchFamily="34" charset="0"/>
              </a:rPr>
              <a:t> is </a:t>
            </a:r>
            <a:r>
              <a:rPr lang="en-US" sz="1400" dirty="0" err="1">
                <a:solidFill>
                  <a:srgbClr val="EC1C24"/>
                </a:solidFill>
                <a:latin typeface="Arial" panose="020B0604020202020204" pitchFamily="34" charset="0"/>
                <a:cs typeface="Arial" panose="020B0604020202020204" pitchFamily="34" charset="0"/>
              </a:rPr>
              <a:t>een</a:t>
            </a:r>
            <a:r>
              <a:rPr lang="en-US" sz="1400" dirty="0">
                <a:solidFill>
                  <a:srgbClr val="EC1C24"/>
                </a:solidFill>
                <a:latin typeface="Arial" panose="020B0604020202020204" pitchFamily="34" charset="0"/>
                <a:cs typeface="Arial" panose="020B0604020202020204" pitchFamily="34" charset="0"/>
              </a:rPr>
              <a:t> </a:t>
            </a:r>
            <a:r>
              <a:rPr lang="en-US" sz="1400" dirty="0" err="1">
                <a:solidFill>
                  <a:srgbClr val="EC1C24"/>
                </a:solidFill>
                <a:latin typeface="Arial" panose="020B0604020202020204" pitchFamily="34" charset="0"/>
                <a:cs typeface="Arial" panose="020B0604020202020204" pitchFamily="34" charset="0"/>
              </a:rPr>
              <a:t>sociale</a:t>
            </a:r>
            <a:r>
              <a:rPr lang="en-US" sz="1400" dirty="0">
                <a:solidFill>
                  <a:srgbClr val="EC1C24"/>
                </a:solidFill>
                <a:latin typeface="Arial" panose="020B0604020202020204" pitchFamily="34" charset="0"/>
                <a:cs typeface="Arial" panose="020B0604020202020204" pitchFamily="34" charset="0"/>
              </a:rPr>
              <a:t>, </a:t>
            </a:r>
            <a:r>
              <a:rPr lang="en-US" sz="1400" dirty="0" err="1">
                <a:solidFill>
                  <a:srgbClr val="EC1C24"/>
                </a:solidFill>
                <a:latin typeface="Arial" panose="020B0604020202020204" pitchFamily="34" charset="0"/>
                <a:cs typeface="Arial" panose="020B0604020202020204" pitchFamily="34" charset="0"/>
              </a:rPr>
              <a:t>inclusieve</a:t>
            </a:r>
            <a:r>
              <a:rPr lang="en-US" sz="1400" dirty="0">
                <a:solidFill>
                  <a:srgbClr val="EC1C24"/>
                </a:solidFill>
                <a:latin typeface="Arial" panose="020B0604020202020204" pitchFamily="34" charset="0"/>
                <a:cs typeface="Arial" panose="020B0604020202020204" pitchFamily="34" charset="0"/>
              </a:rPr>
              <a:t> en </a:t>
            </a:r>
            <a:r>
              <a:rPr lang="en-US" sz="1400" dirty="0" err="1">
                <a:solidFill>
                  <a:srgbClr val="EC1C24"/>
                </a:solidFill>
                <a:latin typeface="Arial" panose="020B0604020202020204" pitchFamily="34" charset="0"/>
                <a:cs typeface="Arial" panose="020B0604020202020204" pitchFamily="34" charset="0"/>
              </a:rPr>
              <a:t>creatieve</a:t>
            </a:r>
            <a:r>
              <a:rPr lang="en-US" sz="1400" dirty="0">
                <a:solidFill>
                  <a:srgbClr val="EC1C24"/>
                </a:solidFill>
                <a:latin typeface="Arial" panose="020B0604020202020204" pitchFamily="34" charset="0"/>
                <a:cs typeface="Arial" panose="020B0604020202020204" pitchFamily="34" charset="0"/>
              </a:rPr>
              <a:t> </a:t>
            </a:r>
            <a:r>
              <a:rPr lang="en-US" sz="1400" dirty="0" err="1">
                <a:solidFill>
                  <a:srgbClr val="EC1C24"/>
                </a:solidFill>
                <a:latin typeface="Arial" panose="020B0604020202020204" pitchFamily="34" charset="0"/>
                <a:cs typeface="Arial" panose="020B0604020202020204" pitchFamily="34" charset="0"/>
              </a:rPr>
              <a:t>samenleving</a:t>
            </a:r>
            <a:endParaRPr lang="en-US" sz="1400" dirty="0">
              <a:solidFill>
                <a:srgbClr val="EC1C24"/>
              </a:solidFill>
              <a:latin typeface="Arial" panose="020B0604020202020204" pitchFamily="34" charset="0"/>
              <a:cs typeface="Arial" panose="020B0604020202020204" pitchFamily="34" charset="0"/>
            </a:endParaRPr>
          </a:p>
          <a:p>
            <a:r>
              <a:rPr lang="en-US" sz="1400" dirty="0">
                <a:solidFill>
                  <a:srgbClr val="EC1C24"/>
                </a:solidFill>
                <a:latin typeface="Arial" panose="020B0604020202020204" pitchFamily="34" charset="0"/>
                <a:cs typeface="Arial" panose="020B0604020202020204" pitchFamily="34" charset="0"/>
              </a:rPr>
              <a:t>			</a:t>
            </a:r>
            <a:r>
              <a:rPr lang="en-US" sz="1400" dirty="0" err="1">
                <a:solidFill>
                  <a:srgbClr val="EC1C24"/>
                </a:solidFill>
                <a:latin typeface="Arial" panose="020B0604020202020204" pitchFamily="34" charset="0"/>
                <a:cs typeface="Arial" panose="020B0604020202020204" pitchFamily="34" charset="0"/>
              </a:rPr>
              <a:t>waarin</a:t>
            </a:r>
            <a:r>
              <a:rPr lang="en-US" sz="1400" dirty="0">
                <a:solidFill>
                  <a:srgbClr val="EC1C24"/>
                </a:solidFill>
                <a:latin typeface="Arial" panose="020B0604020202020204" pitchFamily="34" charset="0"/>
                <a:cs typeface="Arial" panose="020B0604020202020204" pitchFamily="34" charset="0"/>
              </a:rPr>
              <a:t> </a:t>
            </a:r>
            <a:r>
              <a:rPr lang="en-US" sz="1400" dirty="0" err="1">
                <a:solidFill>
                  <a:srgbClr val="EC1C24"/>
                </a:solidFill>
                <a:latin typeface="Arial" panose="020B0604020202020204" pitchFamily="34" charset="0"/>
                <a:cs typeface="Arial" panose="020B0604020202020204" pitchFamily="34" charset="0"/>
              </a:rPr>
              <a:t>iedereen</a:t>
            </a:r>
            <a:r>
              <a:rPr lang="en-US" sz="1400" dirty="0">
                <a:solidFill>
                  <a:srgbClr val="EC1C24"/>
                </a:solidFill>
                <a:latin typeface="Arial" panose="020B0604020202020204" pitchFamily="34" charset="0"/>
                <a:cs typeface="Arial" panose="020B0604020202020204" pitchFamily="34" charset="0"/>
              </a:rPr>
              <a:t> mee </a:t>
            </a:r>
            <a:r>
              <a:rPr lang="en-US" sz="1400" dirty="0" err="1">
                <a:solidFill>
                  <a:srgbClr val="EC1C24"/>
                </a:solidFill>
                <a:latin typeface="Arial" panose="020B0604020202020204" pitchFamily="34" charset="0"/>
                <a:cs typeface="Arial" panose="020B0604020202020204" pitchFamily="34" charset="0"/>
              </a:rPr>
              <a:t>kan</a:t>
            </a:r>
            <a:r>
              <a:rPr lang="en-US" sz="1400" dirty="0">
                <a:solidFill>
                  <a:srgbClr val="EC1C24"/>
                </a:solidFill>
                <a:latin typeface="Arial" panose="020B0604020202020204" pitchFamily="34" charset="0"/>
                <a:cs typeface="Arial" panose="020B0604020202020204" pitchFamily="34" charset="0"/>
              </a:rPr>
              <a:t> </a:t>
            </a:r>
            <a:r>
              <a:rPr lang="en-US" sz="1400" dirty="0" err="1">
                <a:solidFill>
                  <a:srgbClr val="EC1C24"/>
                </a:solidFill>
                <a:latin typeface="Arial" panose="020B0604020202020204" pitchFamily="34" charset="0"/>
                <a:cs typeface="Arial" panose="020B0604020202020204" pitchFamily="34" charset="0"/>
              </a:rPr>
              <a:t>doen</a:t>
            </a:r>
            <a:endParaRPr lang="en-US" sz="1400" dirty="0">
              <a:solidFill>
                <a:srgbClr val="EC1C24"/>
              </a:solidFill>
              <a:latin typeface="Arial" panose="020B0604020202020204" pitchFamily="34" charset="0"/>
              <a:cs typeface="Arial" panose="020B0604020202020204" pitchFamily="34" charset="0"/>
            </a:endParaRPr>
          </a:p>
          <a:p>
            <a:endParaRPr lang="nl-NL" dirty="0"/>
          </a:p>
        </p:txBody>
      </p:sp>
    </p:spTree>
    <p:extLst>
      <p:ext uri="{BB962C8B-B14F-4D97-AF65-F5344CB8AC3E}">
        <p14:creationId xmlns:p14="http://schemas.microsoft.com/office/powerpoint/2010/main" val="648255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Afbeelding 21" descr="Afbeelding met kleding, persoon, Menselijk gezicht, muur&#10;&#10;Door AI gegenereerde inhoud is mogelijk onjuist.">
            <a:extLst>
              <a:ext uri="{FF2B5EF4-FFF2-40B4-BE49-F238E27FC236}">
                <a16:creationId xmlns:a16="http://schemas.microsoft.com/office/drawing/2014/main" id="{453918BD-E02D-B3FE-2795-C8580E9476A7}"/>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0" y="1"/>
            <a:ext cx="8422456" cy="2571749"/>
          </a:xfrm>
          <a:prstGeom prst="rect">
            <a:avLst/>
          </a:prstGeom>
        </p:spPr>
      </p:pic>
      <p:sp>
        <p:nvSpPr>
          <p:cNvPr id="7" name="Rechthoek 6">
            <a:extLst>
              <a:ext uri="{FF2B5EF4-FFF2-40B4-BE49-F238E27FC236}">
                <a16:creationId xmlns:a16="http://schemas.microsoft.com/office/drawing/2014/main" id="{8932C86F-93F6-1393-D529-027A66641DBA}"/>
              </a:ext>
            </a:extLst>
          </p:cNvPr>
          <p:cNvSpPr/>
          <p:nvPr/>
        </p:nvSpPr>
        <p:spPr>
          <a:xfrm>
            <a:off x="1" y="0"/>
            <a:ext cx="3230002" cy="2571750"/>
          </a:xfrm>
          <a:prstGeom prst="rect">
            <a:avLst/>
          </a:prstGeom>
          <a:gradFill>
            <a:gsLst>
              <a:gs pos="0">
                <a:schemeClr val="tx1"/>
              </a:gs>
              <a:gs pos="99000">
                <a:schemeClr val="tx1">
                  <a:alpha val="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TextBox 5">
            <a:extLst>
              <a:ext uri="{FF2B5EF4-FFF2-40B4-BE49-F238E27FC236}">
                <a16:creationId xmlns:a16="http://schemas.microsoft.com/office/drawing/2014/main" id="{A2A4510A-6FE1-D308-72A0-C49EE42F7313}"/>
              </a:ext>
            </a:extLst>
          </p:cNvPr>
          <p:cNvSpPr txBox="1"/>
          <p:nvPr/>
        </p:nvSpPr>
        <p:spPr>
          <a:xfrm>
            <a:off x="857812" y="659193"/>
            <a:ext cx="4450837" cy="585994"/>
          </a:xfrm>
          <a:prstGeom prst="rect">
            <a:avLst/>
          </a:prstGeom>
        </p:spPr>
        <p:txBody>
          <a:bodyPr wrap="square" lIns="0" tIns="0" rIns="0" bIns="0" rtlCol="0" anchor="t">
            <a:spAutoFit/>
          </a:bodyPr>
          <a:lstStyle/>
          <a:p>
            <a:pPr>
              <a:lnSpc>
                <a:spcPts val="5040"/>
              </a:lnSpc>
            </a:pPr>
            <a:r>
              <a:rPr lang="en-US" sz="3600" b="1" dirty="0">
                <a:solidFill>
                  <a:schemeClr val="bg1"/>
                </a:solidFill>
                <a:latin typeface="Arial" panose="020B0604020202020204" pitchFamily="34" charset="0"/>
              </a:rPr>
              <a:t>Over VSBfonds</a:t>
            </a:r>
          </a:p>
        </p:txBody>
      </p:sp>
      <p:sp>
        <p:nvSpPr>
          <p:cNvPr id="12" name="TextBox 13">
            <a:extLst>
              <a:ext uri="{FF2B5EF4-FFF2-40B4-BE49-F238E27FC236}">
                <a16:creationId xmlns:a16="http://schemas.microsoft.com/office/drawing/2014/main" id="{B3298ADA-C431-AB78-9606-7DA028CF2B8C}"/>
              </a:ext>
            </a:extLst>
          </p:cNvPr>
          <p:cNvSpPr txBox="1"/>
          <p:nvPr/>
        </p:nvSpPr>
        <p:spPr>
          <a:xfrm>
            <a:off x="166707" y="3729265"/>
            <a:ext cx="2219623" cy="462280"/>
          </a:xfrm>
          <a:prstGeom prst="rect">
            <a:avLst/>
          </a:prstGeom>
        </p:spPr>
        <p:txBody>
          <a:bodyPr lIns="0" tIns="0" rIns="0" bIns="0" rtlCol="0" anchor="t">
            <a:spAutoFit/>
          </a:bodyPr>
          <a:lstStyle/>
          <a:p>
            <a:pPr algn="ctr">
              <a:lnSpc>
                <a:spcPts val="1819"/>
              </a:lnSpc>
            </a:pPr>
            <a:r>
              <a:rPr lang="en-US" sz="1600">
                <a:solidFill>
                  <a:srgbClr val="EC1C24"/>
                </a:solidFill>
                <a:latin typeface="Arial" panose="020B0604020202020204" pitchFamily="34" charset="0"/>
                <a:cs typeface="Arial" panose="020B0604020202020204" pitchFamily="34" charset="0"/>
              </a:rPr>
              <a:t>40 </a:t>
            </a:r>
            <a:r>
              <a:rPr lang="en-US" sz="1600" err="1">
                <a:solidFill>
                  <a:srgbClr val="EC1C24"/>
                </a:solidFill>
                <a:latin typeface="Arial" panose="020B0604020202020204" pitchFamily="34" charset="0"/>
                <a:cs typeface="Arial" panose="020B0604020202020204" pitchFamily="34" charset="0"/>
              </a:rPr>
              <a:t>medewerkers</a:t>
            </a:r>
            <a:endParaRPr lang="en-US" sz="1600">
              <a:solidFill>
                <a:srgbClr val="EC1C24"/>
              </a:solidFill>
              <a:latin typeface="Arial" panose="020B0604020202020204" pitchFamily="34" charset="0"/>
              <a:cs typeface="Arial" panose="020B0604020202020204" pitchFamily="34" charset="0"/>
            </a:endParaRPr>
          </a:p>
          <a:p>
            <a:pPr algn="ctr">
              <a:lnSpc>
                <a:spcPts val="1819"/>
              </a:lnSpc>
            </a:pPr>
            <a:endParaRPr lang="en-US" sz="1299">
              <a:solidFill>
                <a:srgbClr val="EC1C24"/>
              </a:solidFill>
              <a:latin typeface="Poppins"/>
            </a:endParaRPr>
          </a:p>
        </p:txBody>
      </p:sp>
      <p:sp>
        <p:nvSpPr>
          <p:cNvPr id="13" name="TextBox 15">
            <a:extLst>
              <a:ext uri="{FF2B5EF4-FFF2-40B4-BE49-F238E27FC236}">
                <a16:creationId xmlns:a16="http://schemas.microsoft.com/office/drawing/2014/main" id="{56EF1150-0B83-67C0-FC5A-2F0ED21A686F}"/>
              </a:ext>
            </a:extLst>
          </p:cNvPr>
          <p:cNvSpPr txBox="1"/>
          <p:nvPr/>
        </p:nvSpPr>
        <p:spPr>
          <a:xfrm>
            <a:off x="4357817" y="3651280"/>
            <a:ext cx="1901664" cy="465512"/>
          </a:xfrm>
          <a:prstGeom prst="rect">
            <a:avLst/>
          </a:prstGeom>
        </p:spPr>
        <p:txBody>
          <a:bodyPr wrap="square" lIns="0" tIns="0" rIns="0" bIns="0" rtlCol="0" anchor="t">
            <a:spAutoFit/>
          </a:bodyPr>
          <a:lstStyle/>
          <a:p>
            <a:pPr algn="ctr">
              <a:lnSpc>
                <a:spcPts val="1819"/>
              </a:lnSpc>
            </a:pPr>
            <a:r>
              <a:rPr lang="en-US" sz="1600">
                <a:solidFill>
                  <a:srgbClr val="EC1C24"/>
                </a:solidFill>
                <a:latin typeface="Arial" panose="020B0604020202020204" pitchFamily="34" charset="0"/>
                <a:cs typeface="Arial" panose="020B0604020202020204" pitchFamily="34" charset="0"/>
              </a:rPr>
              <a:t>€ 32,1 </a:t>
            </a:r>
            <a:r>
              <a:rPr lang="en-US" sz="1600" err="1">
                <a:solidFill>
                  <a:srgbClr val="EC1C24"/>
                </a:solidFill>
                <a:latin typeface="Arial" panose="020B0604020202020204" pitchFamily="34" charset="0"/>
                <a:cs typeface="Arial" panose="020B0604020202020204" pitchFamily="34" charset="0"/>
              </a:rPr>
              <a:t>miljoen</a:t>
            </a:r>
            <a:r>
              <a:rPr lang="en-US" sz="1600">
                <a:solidFill>
                  <a:srgbClr val="EC1C24"/>
                </a:solidFill>
                <a:latin typeface="Arial" panose="020B0604020202020204" pitchFamily="34" charset="0"/>
                <a:cs typeface="Arial" panose="020B0604020202020204" pitchFamily="34" charset="0"/>
              </a:rPr>
              <a:t> </a:t>
            </a:r>
            <a:r>
              <a:rPr lang="en-US" sz="1600" err="1">
                <a:solidFill>
                  <a:srgbClr val="EC1C24"/>
                </a:solidFill>
                <a:latin typeface="Arial" panose="020B0604020202020204" pitchFamily="34" charset="0"/>
                <a:cs typeface="Arial" panose="020B0604020202020204" pitchFamily="34" charset="0"/>
              </a:rPr>
              <a:t>donatiebudget</a:t>
            </a:r>
            <a:endParaRPr lang="en-US" sz="1600">
              <a:solidFill>
                <a:srgbClr val="EC1C24"/>
              </a:solidFill>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76941CB4-4C4A-5AE9-CF00-4DA01DB4BA7E}"/>
              </a:ext>
            </a:extLst>
          </p:cNvPr>
          <p:cNvSpPr txBox="1"/>
          <p:nvPr/>
        </p:nvSpPr>
        <p:spPr>
          <a:xfrm>
            <a:off x="2159925" y="3651280"/>
            <a:ext cx="2219623" cy="461665"/>
          </a:xfrm>
          <a:prstGeom prst="rect">
            <a:avLst/>
          </a:prstGeom>
        </p:spPr>
        <p:txBody>
          <a:bodyPr lIns="0" tIns="0" rIns="0" bIns="0" rtlCol="0" anchor="t">
            <a:spAutoFit/>
          </a:bodyPr>
          <a:lstStyle/>
          <a:p>
            <a:pPr algn="ctr">
              <a:lnSpc>
                <a:spcPts val="1819"/>
              </a:lnSpc>
            </a:pPr>
            <a:r>
              <a:rPr lang="en-US" sz="1600">
                <a:solidFill>
                  <a:srgbClr val="EC1C24"/>
                </a:solidFill>
                <a:latin typeface="Arial" panose="020B0604020202020204" pitchFamily="34" charset="0"/>
                <a:cs typeface="Arial" panose="020B0604020202020204" pitchFamily="34" charset="0"/>
              </a:rPr>
              <a:t>3188 aanvragen </a:t>
            </a:r>
          </a:p>
          <a:p>
            <a:pPr algn="ctr">
              <a:lnSpc>
                <a:spcPts val="1819"/>
              </a:lnSpc>
            </a:pPr>
            <a:r>
              <a:rPr lang="en-US" sz="1600" err="1">
                <a:solidFill>
                  <a:srgbClr val="EC1C24"/>
                </a:solidFill>
                <a:latin typeface="Arial" panose="020B0604020202020204" pitchFamily="34" charset="0"/>
                <a:cs typeface="Arial" panose="020B0604020202020204" pitchFamily="34" charset="0"/>
              </a:rPr>
              <a:t>behandeld</a:t>
            </a:r>
            <a:r>
              <a:rPr lang="en-US" sz="1600">
                <a:solidFill>
                  <a:srgbClr val="EC1C24"/>
                </a:solidFill>
                <a:latin typeface="Arial" panose="020B0604020202020204" pitchFamily="34" charset="0"/>
                <a:cs typeface="Arial" panose="020B0604020202020204" pitchFamily="34" charset="0"/>
              </a:rPr>
              <a:t> in 2025</a:t>
            </a:r>
          </a:p>
        </p:txBody>
      </p:sp>
      <p:pic>
        <p:nvPicPr>
          <p:cNvPr id="16" name="Afbeelding 15" descr="Afbeelding met Lettertype, Graphics, logo, grafische vormgeving&#10;&#10;Automatisch gegenereerde beschrijving">
            <a:extLst>
              <a:ext uri="{FF2B5EF4-FFF2-40B4-BE49-F238E27FC236}">
                <a16:creationId xmlns:a16="http://schemas.microsoft.com/office/drawing/2014/main" id="{FF5D40F5-FDA1-D6BD-C394-3E69DC96F82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23450" y="2802421"/>
            <a:ext cx="854927" cy="854927"/>
          </a:xfrm>
          <a:prstGeom prst="rect">
            <a:avLst/>
          </a:prstGeom>
        </p:spPr>
      </p:pic>
      <p:pic>
        <p:nvPicPr>
          <p:cNvPr id="17" name="Afbeelding 16">
            <a:extLst>
              <a:ext uri="{FF2B5EF4-FFF2-40B4-BE49-F238E27FC236}">
                <a16:creationId xmlns:a16="http://schemas.microsoft.com/office/drawing/2014/main" id="{FFF12579-C25F-41C5-4601-2442E09B8033}"/>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2883120" y="2802421"/>
            <a:ext cx="854927" cy="854927"/>
          </a:xfrm>
          <a:prstGeom prst="rect">
            <a:avLst/>
          </a:prstGeom>
        </p:spPr>
      </p:pic>
      <p:pic>
        <p:nvPicPr>
          <p:cNvPr id="18" name="Afbeelding 17">
            <a:extLst>
              <a:ext uri="{FF2B5EF4-FFF2-40B4-BE49-F238E27FC236}">
                <a16:creationId xmlns:a16="http://schemas.microsoft.com/office/drawing/2014/main" id="{FFA03765-1E8C-03B5-5B82-3D140BC42187}"/>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4943765" y="2802178"/>
            <a:ext cx="854927" cy="854927"/>
          </a:xfrm>
          <a:prstGeom prst="rect">
            <a:avLst/>
          </a:prstGeom>
        </p:spPr>
      </p:pic>
      <p:pic>
        <p:nvPicPr>
          <p:cNvPr id="10" name="Afbeelding 9" descr="Afbeelding met logo, Graphics, rood, clipart&#10;&#10;Door AI gegenereerde inhoud is mogelijk onjuist.">
            <a:extLst>
              <a:ext uri="{FF2B5EF4-FFF2-40B4-BE49-F238E27FC236}">
                <a16:creationId xmlns:a16="http://schemas.microsoft.com/office/drawing/2014/main" id="{BEB52E54-AA22-043F-F3AA-8AFB1C3E381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636051" y="1141565"/>
            <a:ext cx="787616" cy="1438257"/>
          </a:xfrm>
          <a:prstGeom prst="rect">
            <a:avLst/>
          </a:prstGeom>
        </p:spPr>
      </p:pic>
      <p:pic>
        <p:nvPicPr>
          <p:cNvPr id="23" name="Afbeelding 22">
            <a:extLst>
              <a:ext uri="{FF2B5EF4-FFF2-40B4-BE49-F238E27FC236}">
                <a16:creationId xmlns:a16="http://schemas.microsoft.com/office/drawing/2014/main" id="{56339103-F858-DE9B-4F96-C4CDE29E02F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643233" y="1141565"/>
            <a:ext cx="500766" cy="4565809"/>
          </a:xfrm>
          <a:prstGeom prst="rect">
            <a:avLst/>
          </a:prstGeom>
        </p:spPr>
      </p:pic>
      <p:pic>
        <p:nvPicPr>
          <p:cNvPr id="24" name="Afbeelding 23">
            <a:extLst>
              <a:ext uri="{FF2B5EF4-FFF2-40B4-BE49-F238E27FC236}">
                <a16:creationId xmlns:a16="http://schemas.microsoft.com/office/drawing/2014/main" id="{4E5A0058-CE81-2148-6F89-F24EC4F4B95F}"/>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239655" y="4615209"/>
            <a:ext cx="3182799" cy="313062"/>
          </a:xfrm>
          <a:prstGeom prst="rect">
            <a:avLst/>
          </a:prstGeom>
        </p:spPr>
      </p:pic>
      <p:sp>
        <p:nvSpPr>
          <p:cNvPr id="9" name="TextBox 15">
            <a:extLst>
              <a:ext uri="{FF2B5EF4-FFF2-40B4-BE49-F238E27FC236}">
                <a16:creationId xmlns:a16="http://schemas.microsoft.com/office/drawing/2014/main" id="{46522E04-E535-74CA-109A-843237DC3F6C}"/>
              </a:ext>
            </a:extLst>
          </p:cNvPr>
          <p:cNvSpPr txBox="1"/>
          <p:nvPr/>
        </p:nvSpPr>
        <p:spPr>
          <a:xfrm>
            <a:off x="6270130" y="3646704"/>
            <a:ext cx="1901664" cy="465512"/>
          </a:xfrm>
          <a:prstGeom prst="rect">
            <a:avLst/>
          </a:prstGeom>
        </p:spPr>
        <p:txBody>
          <a:bodyPr wrap="square" lIns="0" tIns="0" rIns="0" bIns="0" rtlCol="0" anchor="t">
            <a:spAutoFit/>
          </a:bodyPr>
          <a:lstStyle/>
          <a:p>
            <a:pPr algn="ctr">
              <a:lnSpc>
                <a:spcPts val="1819"/>
              </a:lnSpc>
            </a:pPr>
            <a:r>
              <a:rPr lang="en-US" sz="1600">
                <a:solidFill>
                  <a:srgbClr val="EC1C24"/>
                </a:solidFill>
                <a:latin typeface="Arial" panose="020B0604020202020204" pitchFamily="34" charset="0"/>
                <a:cs typeface="Arial" panose="020B0604020202020204" pitchFamily="34" charset="0"/>
              </a:rPr>
              <a:t>ca. € 1,8 </a:t>
            </a:r>
            <a:r>
              <a:rPr lang="en-US" sz="1600" err="1">
                <a:solidFill>
                  <a:srgbClr val="EC1C24"/>
                </a:solidFill>
                <a:latin typeface="Arial" panose="020B0604020202020204" pitchFamily="34" charset="0"/>
                <a:cs typeface="Arial" panose="020B0604020202020204" pitchFamily="34" charset="0"/>
              </a:rPr>
              <a:t>miljoen</a:t>
            </a:r>
            <a:r>
              <a:rPr lang="en-US" sz="1600">
                <a:solidFill>
                  <a:srgbClr val="EC1C24"/>
                </a:solidFill>
                <a:latin typeface="Arial" panose="020B0604020202020204" pitchFamily="34" charset="0"/>
                <a:cs typeface="Arial" panose="020B0604020202020204" pitchFamily="34" charset="0"/>
              </a:rPr>
              <a:t> budget Beurzen</a:t>
            </a:r>
          </a:p>
        </p:txBody>
      </p:sp>
      <p:pic>
        <p:nvPicPr>
          <p:cNvPr id="15" name="Afbeelding 14">
            <a:extLst>
              <a:ext uri="{FF2B5EF4-FFF2-40B4-BE49-F238E27FC236}">
                <a16:creationId xmlns:a16="http://schemas.microsoft.com/office/drawing/2014/main" id="{A3FFD87F-BBF5-65DB-6A67-EE47091BAFAB}"/>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831054" y="2742588"/>
            <a:ext cx="918592" cy="854927"/>
          </a:xfrm>
          <a:prstGeom prst="rect">
            <a:avLst/>
          </a:prstGeom>
        </p:spPr>
      </p:pic>
    </p:spTree>
    <p:extLst>
      <p:ext uri="{BB962C8B-B14F-4D97-AF65-F5344CB8AC3E}">
        <p14:creationId xmlns:p14="http://schemas.microsoft.com/office/powerpoint/2010/main" val="627193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47EFCB-D19E-AB8B-3B49-E032509CD961}"/>
            </a:ext>
          </a:extLst>
        </p:cNvPr>
        <p:cNvGrpSpPr/>
        <p:nvPr/>
      </p:nvGrpSpPr>
      <p:grpSpPr>
        <a:xfrm>
          <a:off x="0" y="0"/>
          <a:ext cx="0" cy="0"/>
          <a:chOff x="0" y="0"/>
          <a:chExt cx="0" cy="0"/>
        </a:xfrm>
      </p:grpSpPr>
      <p:pic>
        <p:nvPicPr>
          <p:cNvPr id="6" name="Afbeelding 5">
            <a:extLst>
              <a:ext uri="{FF2B5EF4-FFF2-40B4-BE49-F238E27FC236}">
                <a16:creationId xmlns:a16="http://schemas.microsoft.com/office/drawing/2014/main" id="{65FAE774-1981-B809-792D-72F347DF88CF}"/>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5369" y="0"/>
            <a:ext cx="8427825" cy="4337968"/>
          </a:xfrm>
          <a:prstGeom prst="rect">
            <a:avLst/>
          </a:prstGeom>
        </p:spPr>
      </p:pic>
      <p:sp>
        <p:nvSpPr>
          <p:cNvPr id="18" name="Rechthoek 17">
            <a:extLst>
              <a:ext uri="{FF2B5EF4-FFF2-40B4-BE49-F238E27FC236}">
                <a16:creationId xmlns:a16="http://schemas.microsoft.com/office/drawing/2014/main" id="{374065A3-E610-05D8-C30F-169D37597229}"/>
              </a:ext>
            </a:extLst>
          </p:cNvPr>
          <p:cNvSpPr/>
          <p:nvPr/>
        </p:nvSpPr>
        <p:spPr>
          <a:xfrm>
            <a:off x="-5369" y="0"/>
            <a:ext cx="3814354" cy="4340904"/>
          </a:xfrm>
          <a:prstGeom prst="rect">
            <a:avLst/>
          </a:prstGeom>
          <a:gradFill>
            <a:gsLst>
              <a:gs pos="0">
                <a:schemeClr val="tx1">
                  <a:alpha val="27730"/>
                </a:schemeClr>
              </a:gs>
              <a:gs pos="99000">
                <a:schemeClr val="tx1">
                  <a:alpha val="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xtBox 6">
            <a:extLst>
              <a:ext uri="{FF2B5EF4-FFF2-40B4-BE49-F238E27FC236}">
                <a16:creationId xmlns:a16="http://schemas.microsoft.com/office/drawing/2014/main" id="{3C063B7E-046B-DF4E-2B96-00053B37B854}"/>
              </a:ext>
            </a:extLst>
          </p:cNvPr>
          <p:cNvSpPr txBox="1"/>
          <p:nvPr/>
        </p:nvSpPr>
        <p:spPr>
          <a:xfrm>
            <a:off x="721543" y="678841"/>
            <a:ext cx="7073543" cy="569387"/>
          </a:xfrm>
          <a:prstGeom prst="rect">
            <a:avLst/>
          </a:prstGeom>
        </p:spPr>
        <p:txBody>
          <a:bodyPr wrap="square" lIns="0" tIns="0" rIns="0" bIns="0" rtlCol="0" anchor="t">
            <a:spAutoFit/>
          </a:bodyPr>
          <a:lstStyle/>
          <a:p>
            <a:r>
              <a:rPr lang="en-US" sz="3700" b="1" err="1">
                <a:solidFill>
                  <a:schemeClr val="bg1"/>
                </a:solidFill>
                <a:latin typeface="Arial" panose="020B0604020202020204" pitchFamily="34" charset="0"/>
                <a:cs typeface="Arial" panose="020B0604020202020204" pitchFamily="34" charset="0"/>
              </a:rPr>
              <a:t>Beurzen</a:t>
            </a:r>
            <a:endParaRPr lang="en-US" sz="3700" b="1">
              <a:solidFill>
                <a:schemeClr val="bg1"/>
              </a:solidFill>
              <a:latin typeface="Arial" panose="020B0604020202020204" pitchFamily="34" charset="0"/>
              <a:cs typeface="Arial" panose="020B0604020202020204" pitchFamily="34" charset="0"/>
            </a:endParaRPr>
          </a:p>
        </p:txBody>
      </p:sp>
      <p:pic>
        <p:nvPicPr>
          <p:cNvPr id="9" name="Afbeelding 8">
            <a:extLst>
              <a:ext uri="{FF2B5EF4-FFF2-40B4-BE49-F238E27FC236}">
                <a16:creationId xmlns:a16="http://schemas.microsoft.com/office/drawing/2014/main" id="{745716F5-DAAB-5749-7CC5-4F84B690B3F7}"/>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831056" y="1370182"/>
            <a:ext cx="582854" cy="498519"/>
          </a:xfrm>
          <a:prstGeom prst="rect">
            <a:avLst/>
          </a:prstGeom>
        </p:spPr>
      </p:pic>
      <p:sp>
        <p:nvSpPr>
          <p:cNvPr id="13" name="Rechthoek 12">
            <a:extLst>
              <a:ext uri="{FF2B5EF4-FFF2-40B4-BE49-F238E27FC236}">
                <a16:creationId xmlns:a16="http://schemas.microsoft.com/office/drawing/2014/main" id="{1F501C9B-C518-3C9D-D0B0-FF4F4EAE0036}"/>
              </a:ext>
            </a:extLst>
          </p:cNvPr>
          <p:cNvSpPr/>
          <p:nvPr/>
        </p:nvSpPr>
        <p:spPr>
          <a:xfrm>
            <a:off x="7642167" y="2736737"/>
            <a:ext cx="780289" cy="159970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8" name="Afbeelding 7" descr="Afbeelding met Graphics, Lettertype, groen, logo&#10;&#10;Door AI gegenereerde inhoud is mogelijk onjuist.">
            <a:extLst>
              <a:ext uri="{FF2B5EF4-FFF2-40B4-BE49-F238E27FC236}">
                <a16:creationId xmlns:a16="http://schemas.microsoft.com/office/drawing/2014/main" id="{E3968865-2902-A6B8-5EF0-DCC7D134E7F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670394" y="1137029"/>
            <a:ext cx="1752062" cy="3199416"/>
          </a:xfrm>
          <a:prstGeom prst="rect">
            <a:avLst/>
          </a:prstGeom>
        </p:spPr>
      </p:pic>
      <p:pic>
        <p:nvPicPr>
          <p:cNvPr id="20" name="Afbeelding 19">
            <a:extLst>
              <a:ext uri="{FF2B5EF4-FFF2-40B4-BE49-F238E27FC236}">
                <a16:creationId xmlns:a16="http://schemas.microsoft.com/office/drawing/2014/main" id="{208BEFAD-1666-BB11-9F47-DB3CBEF6294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239656" y="4575133"/>
            <a:ext cx="3182800" cy="314579"/>
          </a:xfrm>
          <a:prstGeom prst="rect">
            <a:avLst/>
          </a:prstGeom>
        </p:spPr>
      </p:pic>
      <p:pic>
        <p:nvPicPr>
          <p:cNvPr id="2" name="Afbeelding 1">
            <a:extLst>
              <a:ext uri="{FF2B5EF4-FFF2-40B4-BE49-F238E27FC236}">
                <a16:creationId xmlns:a16="http://schemas.microsoft.com/office/drawing/2014/main" id="{E207CF15-F566-EAE8-387E-B3C57046CDFE}"/>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8651245" y="1133493"/>
            <a:ext cx="492755" cy="4010008"/>
          </a:xfrm>
          <a:prstGeom prst="rect">
            <a:avLst/>
          </a:prstGeom>
        </p:spPr>
      </p:pic>
    </p:spTree>
    <p:extLst>
      <p:ext uri="{BB962C8B-B14F-4D97-AF65-F5344CB8AC3E}">
        <p14:creationId xmlns:p14="http://schemas.microsoft.com/office/powerpoint/2010/main" val="3993602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Beurzendag aftermovie '2026">
            <a:hlinkClick r:id="" action="ppaction://noaction"/>
            <a:extLst>
              <a:ext uri="{FF2B5EF4-FFF2-40B4-BE49-F238E27FC236}">
                <a16:creationId xmlns:a16="http://schemas.microsoft.com/office/drawing/2014/main" id="{295532BB-652C-978C-4176-F46CEDF66D87}"/>
              </a:ext>
            </a:extLst>
          </p:cNvPr>
          <p:cNvPicPr>
            <a:picLocks noRot="1" noChangeAspect="1"/>
          </p:cNvPicPr>
          <p:nvPr>
            <a:videoFile r:link="rId1"/>
          </p:nvPr>
        </p:nvPicPr>
        <p:blipFill>
          <a:blip r:embed="rId4"/>
          <a:stretch>
            <a:fillRect/>
          </a:stretch>
        </p:blipFill>
        <p:spPr>
          <a:xfrm>
            <a:off x="-2614" y="1682"/>
            <a:ext cx="9250081" cy="5148541"/>
          </a:xfrm>
          <a:prstGeom prst="rect">
            <a:avLst/>
          </a:prstGeom>
        </p:spPr>
      </p:pic>
    </p:spTree>
    <p:extLst>
      <p:ext uri="{BB962C8B-B14F-4D97-AF65-F5344CB8AC3E}">
        <p14:creationId xmlns:p14="http://schemas.microsoft.com/office/powerpoint/2010/main" val="3523514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19007D-8579-BBA0-385B-226BBF7FD609}"/>
            </a:ext>
          </a:extLst>
        </p:cNvPr>
        <p:cNvGrpSpPr/>
        <p:nvPr/>
      </p:nvGrpSpPr>
      <p:grpSpPr>
        <a:xfrm>
          <a:off x="0" y="0"/>
          <a:ext cx="0" cy="0"/>
          <a:chOff x="0" y="0"/>
          <a:chExt cx="0" cy="0"/>
        </a:xfrm>
      </p:grpSpPr>
      <p:pic>
        <p:nvPicPr>
          <p:cNvPr id="7" name="Afbeelding 6">
            <a:extLst>
              <a:ext uri="{FF2B5EF4-FFF2-40B4-BE49-F238E27FC236}">
                <a16:creationId xmlns:a16="http://schemas.microsoft.com/office/drawing/2014/main" id="{65C60C54-8565-0154-F468-B97AF6A9F78C}"/>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5308649" y="0"/>
            <a:ext cx="3113628" cy="3722581"/>
          </a:xfrm>
          <a:prstGeom prst="rect">
            <a:avLst/>
          </a:prstGeom>
        </p:spPr>
      </p:pic>
      <p:sp>
        <p:nvSpPr>
          <p:cNvPr id="5" name="TextBox 6">
            <a:extLst>
              <a:ext uri="{FF2B5EF4-FFF2-40B4-BE49-F238E27FC236}">
                <a16:creationId xmlns:a16="http://schemas.microsoft.com/office/drawing/2014/main" id="{B5DA28E1-0061-CD21-D4D6-3F719277C66F}"/>
              </a:ext>
            </a:extLst>
          </p:cNvPr>
          <p:cNvSpPr txBox="1"/>
          <p:nvPr/>
        </p:nvSpPr>
        <p:spPr>
          <a:xfrm>
            <a:off x="721723" y="968738"/>
            <a:ext cx="4357958" cy="2308324"/>
          </a:xfrm>
          <a:prstGeom prst="rect">
            <a:avLst/>
          </a:prstGeom>
        </p:spPr>
        <p:txBody>
          <a:bodyPr wrap="square" lIns="0" tIns="0" rIns="0" bIns="0" rtlCol="0" anchor="t">
            <a:spAutoFit/>
          </a:bodyPr>
          <a:lstStyle/>
          <a:p>
            <a:pPr marL="215902" lvl="1" algn="just">
              <a:lnSpc>
                <a:spcPct val="100000"/>
              </a:lnSpc>
            </a:pPr>
            <a:r>
              <a:rPr lang="nl-NL" sz="1600" i="1" dirty="0">
                <a:latin typeface="Arial" panose="020B0604020202020204" pitchFamily="34" charset="0"/>
                <a:cs typeface="Arial" panose="020B0604020202020204" pitchFamily="34" charset="0"/>
              </a:rPr>
              <a:t>De VSBfonds Beurs is voor mbo-, hbo- en wo-studenten die zich betrokken voelen bij Nederland en die een droom hebben om in het buitenland te studeren of op een andere manier ervaring op te doen voor de eigen persoonlijke ontwikkeling. </a:t>
            </a:r>
          </a:p>
          <a:p>
            <a:pPr marL="215902" lvl="1">
              <a:lnSpc>
                <a:spcPct val="100000"/>
              </a:lnSpc>
            </a:pPr>
            <a:endParaRPr lang="nl-NL" sz="1800" dirty="0">
              <a:latin typeface="Arial" panose="020B0604020202020204" pitchFamily="34" charset="0"/>
              <a:cs typeface="Arial" panose="020B0604020202020204" pitchFamily="34" charset="0"/>
            </a:endParaRPr>
          </a:p>
          <a:p>
            <a:pPr marL="215902" lvl="1">
              <a:lnSpc>
                <a:spcPct val="100000"/>
              </a:lnSpc>
            </a:pPr>
            <a:r>
              <a:rPr lang="nl-NL" b="1" dirty="0">
                <a:solidFill>
                  <a:srgbClr val="31854C"/>
                </a:solidFill>
                <a:latin typeface="Arial" panose="020B0604020202020204" pitchFamily="34" charset="0"/>
                <a:cs typeface="Arial" panose="020B0604020202020204" pitchFamily="34" charset="0"/>
              </a:rPr>
              <a:t>Alles is te vinden op vsbfonds.nl/beurzen </a:t>
            </a:r>
            <a:endParaRPr lang="en-US" b="1" dirty="0">
              <a:solidFill>
                <a:srgbClr val="31854C"/>
              </a:solidFill>
              <a:latin typeface="Arial" panose="020B0604020202020204" pitchFamily="34" charset="0"/>
              <a:cs typeface="Arial" panose="020B0604020202020204" pitchFamily="34" charset="0"/>
            </a:endParaRPr>
          </a:p>
        </p:txBody>
      </p:sp>
      <p:pic>
        <p:nvPicPr>
          <p:cNvPr id="9" name="Afbeelding 8">
            <a:extLst>
              <a:ext uri="{FF2B5EF4-FFF2-40B4-BE49-F238E27FC236}">
                <a16:creationId xmlns:a16="http://schemas.microsoft.com/office/drawing/2014/main" id="{8C0D28D1-1891-8676-B106-E060E4F8B19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239656" y="4575133"/>
            <a:ext cx="3182800" cy="314579"/>
          </a:xfrm>
          <a:prstGeom prst="rect">
            <a:avLst/>
          </a:prstGeom>
        </p:spPr>
      </p:pic>
      <p:pic>
        <p:nvPicPr>
          <p:cNvPr id="10" name="Afbeelding 9" descr="Afbeelding met groen, Graphics, clipart&#10;&#10;Door AI gegenereerde inhoud is mogelijk onjuist.">
            <a:extLst>
              <a:ext uri="{FF2B5EF4-FFF2-40B4-BE49-F238E27FC236}">
                <a16:creationId xmlns:a16="http://schemas.microsoft.com/office/drawing/2014/main" id="{E88F3AAB-2D7D-C09B-1539-F8E1E90D4C8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729009" y="2456613"/>
            <a:ext cx="693268" cy="1265968"/>
          </a:xfrm>
          <a:prstGeom prst="rect">
            <a:avLst/>
          </a:prstGeom>
        </p:spPr>
      </p:pic>
      <p:pic>
        <p:nvPicPr>
          <p:cNvPr id="3" name="Afbeelding 2">
            <a:extLst>
              <a:ext uri="{FF2B5EF4-FFF2-40B4-BE49-F238E27FC236}">
                <a16:creationId xmlns:a16="http://schemas.microsoft.com/office/drawing/2014/main" id="{3550DD4C-3A89-8C8C-BFE4-CDD8E7A3BC3E}"/>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8651245" y="1133493"/>
            <a:ext cx="492755" cy="4010008"/>
          </a:xfrm>
          <a:prstGeom prst="rect">
            <a:avLst/>
          </a:prstGeom>
        </p:spPr>
      </p:pic>
    </p:spTree>
    <p:extLst>
      <p:ext uri="{BB962C8B-B14F-4D97-AF65-F5344CB8AC3E}">
        <p14:creationId xmlns:p14="http://schemas.microsoft.com/office/powerpoint/2010/main" val="4064572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Afbeelding 13" descr="Afbeelding met persoon, kleding, muur, overdekt&#10;&#10;Door AI gegenereerde inhoud is mogelijk onjuist.">
            <a:extLst>
              <a:ext uri="{FF2B5EF4-FFF2-40B4-BE49-F238E27FC236}">
                <a16:creationId xmlns:a16="http://schemas.microsoft.com/office/drawing/2014/main" id="{E0327350-9181-A655-22F4-7956519A1995}"/>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0" y="-1"/>
            <a:ext cx="8422456" cy="2571751"/>
          </a:xfrm>
          <a:prstGeom prst="rect">
            <a:avLst/>
          </a:prstGeom>
        </p:spPr>
      </p:pic>
      <p:sp>
        <p:nvSpPr>
          <p:cNvPr id="5" name="Rechthoek 4">
            <a:extLst>
              <a:ext uri="{FF2B5EF4-FFF2-40B4-BE49-F238E27FC236}">
                <a16:creationId xmlns:a16="http://schemas.microsoft.com/office/drawing/2014/main" id="{9F14D721-C4D1-33AF-86DB-1A8918DBA8A0}"/>
              </a:ext>
            </a:extLst>
          </p:cNvPr>
          <p:cNvSpPr/>
          <p:nvPr/>
        </p:nvSpPr>
        <p:spPr>
          <a:xfrm>
            <a:off x="-1" y="0"/>
            <a:ext cx="2824975" cy="2571750"/>
          </a:xfrm>
          <a:prstGeom prst="rect">
            <a:avLst/>
          </a:prstGeom>
          <a:gradFill>
            <a:gsLst>
              <a:gs pos="0">
                <a:schemeClr val="tx1"/>
              </a:gs>
              <a:gs pos="99000">
                <a:schemeClr val="tx1">
                  <a:alpha val="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TextBox 5">
            <a:extLst>
              <a:ext uri="{FF2B5EF4-FFF2-40B4-BE49-F238E27FC236}">
                <a16:creationId xmlns:a16="http://schemas.microsoft.com/office/drawing/2014/main" id="{E176E5C7-B334-74D2-702A-F863DEFBDD1D}"/>
              </a:ext>
            </a:extLst>
          </p:cNvPr>
          <p:cNvSpPr txBox="1"/>
          <p:nvPr/>
        </p:nvSpPr>
        <p:spPr>
          <a:xfrm>
            <a:off x="428171" y="1852621"/>
            <a:ext cx="4437792" cy="585994"/>
          </a:xfrm>
          <a:prstGeom prst="rect">
            <a:avLst/>
          </a:prstGeom>
        </p:spPr>
        <p:txBody>
          <a:bodyPr wrap="square" lIns="0" tIns="0" rIns="0" bIns="0" rtlCol="0" anchor="t">
            <a:spAutoFit/>
          </a:bodyPr>
          <a:lstStyle/>
          <a:p>
            <a:pPr lvl="1">
              <a:lnSpc>
                <a:spcPts val="5040"/>
              </a:lnSpc>
            </a:pPr>
            <a:r>
              <a:rPr lang="en-US" sz="3600" b="1" dirty="0">
                <a:solidFill>
                  <a:schemeClr val="bg1"/>
                </a:solidFill>
                <a:latin typeface="Arial" panose="020B0604020202020204" pitchFamily="34" charset="0"/>
              </a:rPr>
              <a:t>Beurzen 2027</a:t>
            </a:r>
          </a:p>
        </p:txBody>
      </p:sp>
      <p:sp>
        <p:nvSpPr>
          <p:cNvPr id="7" name="TextBox 6">
            <a:extLst>
              <a:ext uri="{FF2B5EF4-FFF2-40B4-BE49-F238E27FC236}">
                <a16:creationId xmlns:a16="http://schemas.microsoft.com/office/drawing/2014/main" id="{61D29B21-8637-369F-4A7B-B8FAEB4D0373}"/>
              </a:ext>
            </a:extLst>
          </p:cNvPr>
          <p:cNvSpPr txBox="1"/>
          <p:nvPr/>
        </p:nvSpPr>
        <p:spPr>
          <a:xfrm>
            <a:off x="638628" y="2661728"/>
            <a:ext cx="7637271" cy="2492990"/>
          </a:xfrm>
          <a:prstGeom prst="rect">
            <a:avLst/>
          </a:prstGeom>
        </p:spPr>
        <p:txBody>
          <a:bodyPr wrap="square" lIns="0" tIns="0" rIns="0" bIns="0" rtlCol="0" anchor="t">
            <a:spAutoFit/>
          </a:bodyPr>
          <a:lstStyle/>
          <a:p>
            <a:pPr marL="501652" lvl="1" indent="-285750">
              <a:buFont typeface="Arial" panose="020B0604020202020204" pitchFamily="34" charset="0"/>
              <a:buChar char="•"/>
            </a:pPr>
            <a:endParaRPr lang="en-US" dirty="0">
              <a:solidFill>
                <a:srgbClr val="130101"/>
              </a:solidFill>
              <a:latin typeface="Arial" panose="020B0604020202020204" pitchFamily="34" charset="0"/>
              <a:cs typeface="Arial" panose="020B0604020202020204" pitchFamily="34" charset="0"/>
            </a:endParaRPr>
          </a:p>
          <a:p>
            <a:pPr marL="501652" lvl="1" indent="-285750">
              <a:buFont typeface="Wingdings" panose="05000000000000000000" pitchFamily="2" charset="2"/>
              <a:buChar char="ü"/>
            </a:pPr>
            <a:r>
              <a:rPr lang="en-US" dirty="0">
                <a:solidFill>
                  <a:srgbClr val="130101"/>
                </a:solidFill>
                <a:latin typeface="Arial" panose="020B0604020202020204" pitchFamily="34" charset="0"/>
                <a:cs typeface="Arial" panose="020B0604020202020204" pitchFamily="34" charset="0"/>
              </a:rPr>
              <a:t>59 </a:t>
            </a:r>
            <a:r>
              <a:rPr lang="en-US" dirty="0" err="1">
                <a:solidFill>
                  <a:srgbClr val="130101"/>
                </a:solidFill>
                <a:latin typeface="Arial" panose="020B0604020202020204" pitchFamily="34" charset="0"/>
                <a:cs typeface="Arial" panose="020B0604020202020204" pitchFamily="34" charset="0"/>
              </a:rPr>
              <a:t>partnerinstellingen</a:t>
            </a:r>
            <a:r>
              <a:rPr lang="en-US" dirty="0">
                <a:solidFill>
                  <a:srgbClr val="130101"/>
                </a:solidFill>
                <a:latin typeface="Arial" panose="020B0604020202020204" pitchFamily="34" charset="0"/>
                <a:cs typeface="Arial" panose="020B0604020202020204" pitchFamily="34" charset="0"/>
              </a:rPr>
              <a:t>: </a:t>
            </a:r>
          </a:p>
          <a:p>
            <a:pPr marL="215902" lvl="1"/>
            <a:r>
              <a:rPr lang="en-US" dirty="0">
                <a:solidFill>
                  <a:srgbClr val="130101"/>
                </a:solidFill>
                <a:latin typeface="Arial" panose="020B0604020202020204" pitchFamily="34" charset="0"/>
                <a:cs typeface="Arial" panose="020B0604020202020204" pitchFamily="34" charset="0"/>
              </a:rPr>
              <a:t>	12 </a:t>
            </a:r>
            <a:r>
              <a:rPr lang="en-US" dirty="0" err="1">
                <a:solidFill>
                  <a:srgbClr val="130101"/>
                </a:solidFill>
                <a:latin typeface="Arial" panose="020B0604020202020204" pitchFamily="34" charset="0"/>
                <a:cs typeface="Arial" panose="020B0604020202020204" pitchFamily="34" charset="0"/>
              </a:rPr>
              <a:t>universiteiten</a:t>
            </a:r>
            <a:r>
              <a:rPr lang="en-US" dirty="0">
                <a:solidFill>
                  <a:srgbClr val="130101"/>
                </a:solidFill>
                <a:latin typeface="Arial" panose="020B0604020202020204" pitchFamily="34" charset="0"/>
                <a:cs typeface="Arial" panose="020B0604020202020204" pitchFamily="34" charset="0"/>
              </a:rPr>
              <a:t>, 25 </a:t>
            </a:r>
            <a:r>
              <a:rPr lang="en-US" dirty="0" err="1">
                <a:solidFill>
                  <a:srgbClr val="130101"/>
                </a:solidFill>
                <a:latin typeface="Arial" panose="020B0604020202020204" pitchFamily="34" charset="0"/>
                <a:cs typeface="Arial" panose="020B0604020202020204" pitchFamily="34" charset="0"/>
              </a:rPr>
              <a:t>hogescholen</a:t>
            </a:r>
            <a:r>
              <a:rPr lang="en-US" dirty="0">
                <a:solidFill>
                  <a:srgbClr val="130101"/>
                </a:solidFill>
                <a:latin typeface="Arial" panose="020B0604020202020204" pitchFamily="34" charset="0"/>
                <a:cs typeface="Arial" panose="020B0604020202020204" pitchFamily="34" charset="0"/>
              </a:rPr>
              <a:t> en 22 </a:t>
            </a:r>
            <a:r>
              <a:rPr lang="en-US" dirty="0" err="1">
                <a:solidFill>
                  <a:srgbClr val="130101"/>
                </a:solidFill>
                <a:latin typeface="Arial" panose="020B0604020202020204" pitchFamily="34" charset="0"/>
                <a:cs typeface="Arial" panose="020B0604020202020204" pitchFamily="34" charset="0"/>
              </a:rPr>
              <a:t>mbo-instellingen</a:t>
            </a:r>
            <a:endParaRPr lang="en-US" dirty="0">
              <a:solidFill>
                <a:srgbClr val="130101"/>
              </a:solidFill>
              <a:latin typeface="Arial" panose="020B0604020202020204" pitchFamily="34" charset="0"/>
              <a:cs typeface="Arial" panose="020B0604020202020204" pitchFamily="34" charset="0"/>
            </a:endParaRPr>
          </a:p>
          <a:p>
            <a:pPr marL="501652" lvl="1" indent="-285750">
              <a:buFont typeface="Wingdings" panose="05000000000000000000" pitchFamily="2" charset="2"/>
              <a:buChar char="ü"/>
            </a:pPr>
            <a:r>
              <a:rPr lang="en-US" dirty="0">
                <a:solidFill>
                  <a:srgbClr val="130101"/>
                </a:solidFill>
                <a:latin typeface="Arial" panose="020B0604020202020204" pitchFamily="34" charset="0"/>
                <a:cs typeface="Arial" panose="020B0604020202020204" pitchFamily="34" charset="0"/>
              </a:rPr>
              <a:t>VSBfonds Beurzen 2 </a:t>
            </a:r>
            <a:r>
              <a:rPr lang="en-US" dirty="0" err="1">
                <a:solidFill>
                  <a:srgbClr val="130101"/>
                </a:solidFill>
                <a:latin typeface="Arial" panose="020B0604020202020204" pitchFamily="34" charset="0"/>
                <a:cs typeface="Arial" panose="020B0604020202020204" pitchFamily="34" charset="0"/>
              </a:rPr>
              <a:t>programma’s</a:t>
            </a:r>
            <a:r>
              <a:rPr lang="en-US" dirty="0">
                <a:solidFill>
                  <a:srgbClr val="130101"/>
                </a:solidFill>
                <a:latin typeface="Arial" panose="020B0604020202020204" pitchFamily="34" charset="0"/>
                <a:cs typeface="Arial" panose="020B0604020202020204" pitchFamily="34" charset="0"/>
              </a:rPr>
              <a:t>: </a:t>
            </a:r>
          </a:p>
          <a:p>
            <a:pPr marL="215902" lvl="1"/>
            <a:r>
              <a:rPr lang="en-US" dirty="0">
                <a:solidFill>
                  <a:srgbClr val="130101"/>
                </a:solidFill>
                <a:latin typeface="Arial" panose="020B0604020202020204" pitchFamily="34" charset="0"/>
                <a:cs typeface="Arial" panose="020B0604020202020204" pitchFamily="34" charset="0"/>
              </a:rPr>
              <a:t>	</a:t>
            </a:r>
            <a:r>
              <a:rPr lang="en-US" dirty="0" err="1">
                <a:solidFill>
                  <a:srgbClr val="130101"/>
                </a:solidFill>
                <a:latin typeface="Arial" panose="020B0604020202020204" pitchFamily="34" charset="0"/>
                <a:cs typeface="Arial" panose="020B0604020202020204" pitchFamily="34" charset="0"/>
              </a:rPr>
              <a:t>hbo</a:t>
            </a:r>
            <a:r>
              <a:rPr lang="en-US" dirty="0">
                <a:solidFill>
                  <a:srgbClr val="130101"/>
                </a:solidFill>
                <a:latin typeface="Arial" panose="020B0604020202020204" pitchFamily="34" charset="0"/>
                <a:cs typeface="Arial" panose="020B0604020202020204" pitchFamily="34" charset="0"/>
              </a:rPr>
              <a:t>/wo 140 – </a:t>
            </a:r>
            <a:r>
              <a:rPr lang="en-US" dirty="0" err="1">
                <a:solidFill>
                  <a:srgbClr val="130101"/>
                </a:solidFill>
                <a:latin typeface="Arial" panose="020B0604020202020204" pitchFamily="34" charset="0"/>
                <a:cs typeface="Arial" panose="020B0604020202020204" pitchFamily="34" charset="0"/>
              </a:rPr>
              <a:t>mbo</a:t>
            </a:r>
            <a:r>
              <a:rPr lang="en-US" dirty="0">
                <a:solidFill>
                  <a:srgbClr val="130101"/>
                </a:solidFill>
                <a:latin typeface="Arial" panose="020B0604020202020204" pitchFamily="34" charset="0"/>
                <a:cs typeface="Arial" panose="020B0604020202020204" pitchFamily="34" charset="0"/>
              </a:rPr>
              <a:t>: circa 130</a:t>
            </a:r>
          </a:p>
          <a:p>
            <a:pPr marL="501652" lvl="1" indent="-285750">
              <a:buFont typeface="Wingdings" panose="05000000000000000000" pitchFamily="2" charset="2"/>
              <a:buChar char="ü"/>
            </a:pPr>
            <a:r>
              <a:rPr lang="en-US" dirty="0">
                <a:solidFill>
                  <a:srgbClr val="130101"/>
                </a:solidFill>
                <a:latin typeface="Arial" panose="020B0604020202020204" pitchFamily="34" charset="0"/>
                <a:cs typeface="Arial" panose="020B0604020202020204" pitchFamily="34" charset="0"/>
              </a:rPr>
              <a:t>Budget 2027: </a:t>
            </a:r>
            <a:r>
              <a:rPr lang="nl-NL" dirty="0">
                <a:latin typeface="Arial" panose="020B0604020202020204" pitchFamily="34" charset="0"/>
                <a:cs typeface="Arial" panose="020B0604020202020204" pitchFamily="34" charset="0"/>
              </a:rPr>
              <a:t>€1,8 </a:t>
            </a:r>
            <a:endParaRPr lang="en-US" dirty="0">
              <a:solidFill>
                <a:srgbClr val="130101"/>
              </a:solidFill>
              <a:latin typeface="Arial" panose="020B0604020202020204" pitchFamily="34" charset="0"/>
              <a:cs typeface="Arial" panose="020B0604020202020204" pitchFamily="34" charset="0"/>
            </a:endParaRPr>
          </a:p>
          <a:p>
            <a:pPr marL="501652" lvl="1" indent="-285750">
              <a:buFont typeface="Arial" panose="020B0604020202020204" pitchFamily="34" charset="0"/>
              <a:buChar char="•"/>
            </a:pPr>
            <a:endParaRPr lang="en-US" dirty="0">
              <a:solidFill>
                <a:srgbClr val="130101"/>
              </a:solidFill>
              <a:latin typeface="Arial" panose="020B0604020202020204" pitchFamily="34" charset="0"/>
              <a:cs typeface="Arial" panose="020B0604020202020204" pitchFamily="34" charset="0"/>
            </a:endParaRPr>
          </a:p>
          <a:p>
            <a:pPr marL="215902" lvl="1"/>
            <a:endParaRPr lang="en-US" sz="1800" dirty="0">
              <a:solidFill>
                <a:srgbClr val="130101"/>
              </a:solidFill>
              <a:latin typeface="Arial" panose="020B0604020202020204" pitchFamily="34" charset="0"/>
              <a:cs typeface="Arial" panose="020B0604020202020204" pitchFamily="34" charset="0"/>
            </a:endParaRPr>
          </a:p>
          <a:p>
            <a:pPr marL="215902" lvl="1"/>
            <a:endParaRPr lang="en-US" sz="1800" dirty="0">
              <a:solidFill>
                <a:srgbClr val="EC1C24"/>
              </a:solidFill>
              <a:latin typeface="Arial" panose="020B0604020202020204" pitchFamily="34" charset="0"/>
              <a:cs typeface="Arial" panose="020B0604020202020204" pitchFamily="34" charset="0"/>
            </a:endParaRPr>
          </a:p>
        </p:txBody>
      </p:sp>
      <p:pic>
        <p:nvPicPr>
          <p:cNvPr id="11" name="Afbeelding 10">
            <a:extLst>
              <a:ext uri="{FF2B5EF4-FFF2-40B4-BE49-F238E27FC236}">
                <a16:creationId xmlns:a16="http://schemas.microsoft.com/office/drawing/2014/main" id="{40FBC963-4595-7474-01F6-62C980D7B4F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239656" y="4575133"/>
            <a:ext cx="3182800" cy="314579"/>
          </a:xfrm>
          <a:prstGeom prst="rect">
            <a:avLst/>
          </a:prstGeom>
        </p:spPr>
      </p:pic>
      <p:pic>
        <p:nvPicPr>
          <p:cNvPr id="12" name="Afbeelding 11" descr="Afbeelding met groen, Graphics, clipart&#10;&#10;Door AI gegenereerde inhoud is mogelijk onjuist.">
            <a:extLst>
              <a:ext uri="{FF2B5EF4-FFF2-40B4-BE49-F238E27FC236}">
                <a16:creationId xmlns:a16="http://schemas.microsoft.com/office/drawing/2014/main" id="{491F1DB2-A976-44D4-4AC5-D40C886E1D3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34839" y="1133492"/>
            <a:ext cx="787617" cy="1438258"/>
          </a:xfrm>
          <a:prstGeom prst="rect">
            <a:avLst/>
          </a:prstGeom>
        </p:spPr>
      </p:pic>
      <p:pic>
        <p:nvPicPr>
          <p:cNvPr id="2" name="Afbeelding 1">
            <a:extLst>
              <a:ext uri="{FF2B5EF4-FFF2-40B4-BE49-F238E27FC236}">
                <a16:creationId xmlns:a16="http://schemas.microsoft.com/office/drawing/2014/main" id="{7BAB4802-4329-09DF-0E36-2709A2DF24EA}"/>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8651245" y="1133493"/>
            <a:ext cx="492755" cy="4010008"/>
          </a:xfrm>
          <a:prstGeom prst="rect">
            <a:avLst/>
          </a:prstGeom>
        </p:spPr>
      </p:pic>
    </p:spTree>
    <p:extLst>
      <p:ext uri="{BB962C8B-B14F-4D97-AF65-F5344CB8AC3E}">
        <p14:creationId xmlns:p14="http://schemas.microsoft.com/office/powerpoint/2010/main" val="3286117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5">
            <a:extLst>
              <a:ext uri="{FF2B5EF4-FFF2-40B4-BE49-F238E27FC236}">
                <a16:creationId xmlns:a16="http://schemas.microsoft.com/office/drawing/2014/main" id="{3761D263-8E1C-5811-B212-93B3C295B332}"/>
              </a:ext>
            </a:extLst>
          </p:cNvPr>
          <p:cNvSpPr txBox="1"/>
          <p:nvPr/>
        </p:nvSpPr>
        <p:spPr>
          <a:xfrm>
            <a:off x="856029" y="668319"/>
            <a:ext cx="6778809" cy="585994"/>
          </a:xfrm>
          <a:prstGeom prst="rect">
            <a:avLst/>
          </a:prstGeom>
        </p:spPr>
        <p:txBody>
          <a:bodyPr wrap="square" lIns="0" tIns="0" rIns="0" bIns="0" rtlCol="0" anchor="t">
            <a:spAutoFit/>
          </a:bodyPr>
          <a:lstStyle/>
          <a:p>
            <a:pPr>
              <a:lnSpc>
                <a:spcPts val="5040"/>
              </a:lnSpc>
            </a:pPr>
            <a:r>
              <a:rPr lang="en-US" sz="3600" b="1" dirty="0">
                <a:solidFill>
                  <a:srgbClr val="31854C"/>
                </a:solidFill>
                <a:latin typeface="Arial" panose="020B0604020202020204" pitchFamily="34" charset="0"/>
                <a:cs typeface="Arial" panose="020B0604020202020204" pitchFamily="34" charset="0"/>
              </a:rPr>
              <a:t>Wat is de VSBfonds </a:t>
            </a:r>
            <a:r>
              <a:rPr lang="en-US" sz="3600" b="1" dirty="0" err="1">
                <a:solidFill>
                  <a:srgbClr val="31854C"/>
                </a:solidFill>
                <a:latin typeface="Arial" panose="020B0604020202020204" pitchFamily="34" charset="0"/>
                <a:cs typeface="Arial" panose="020B0604020202020204" pitchFamily="34" charset="0"/>
              </a:rPr>
              <a:t>Beurs</a:t>
            </a:r>
            <a:r>
              <a:rPr lang="en-US" sz="3600" b="1" dirty="0">
                <a:solidFill>
                  <a:srgbClr val="31854C"/>
                </a:solidFill>
                <a:latin typeface="Arial" panose="020B0604020202020204" pitchFamily="34" charset="0"/>
                <a:cs typeface="Arial" panose="020B0604020202020204" pitchFamily="34" charset="0"/>
              </a:rPr>
              <a:t>?</a:t>
            </a:r>
          </a:p>
        </p:txBody>
      </p:sp>
      <p:sp>
        <p:nvSpPr>
          <p:cNvPr id="6" name="TextBox 6">
            <a:extLst>
              <a:ext uri="{FF2B5EF4-FFF2-40B4-BE49-F238E27FC236}">
                <a16:creationId xmlns:a16="http://schemas.microsoft.com/office/drawing/2014/main" id="{EFBCC689-CA12-353A-1DF3-7E15498AC9B9}"/>
              </a:ext>
            </a:extLst>
          </p:cNvPr>
          <p:cNvSpPr txBox="1"/>
          <p:nvPr/>
        </p:nvSpPr>
        <p:spPr>
          <a:xfrm>
            <a:off x="856029" y="1322615"/>
            <a:ext cx="6567491" cy="3631763"/>
          </a:xfrm>
          <a:prstGeom prst="rect">
            <a:avLst/>
          </a:prstGeom>
        </p:spPr>
        <p:txBody>
          <a:bodyPr wrap="square" lIns="0" tIns="0" rIns="0" bIns="0" rtlCol="0" anchor="t">
            <a:spAutoFit/>
          </a:bodyPr>
          <a:lstStyle/>
          <a:p>
            <a:pPr lvl="0"/>
            <a:r>
              <a:rPr lang="nl-NL" dirty="0">
                <a:latin typeface="Arial" panose="020B0604020202020204" pitchFamily="34" charset="0"/>
                <a:cs typeface="Arial" panose="020B0604020202020204" pitchFamily="34" charset="0"/>
              </a:rPr>
              <a:t>Een beurs voor gemotiveerde en betrokken studenten die naar het </a:t>
            </a:r>
            <a:r>
              <a:rPr lang="nl-NL" b="1" dirty="0">
                <a:solidFill>
                  <a:srgbClr val="31854C"/>
                </a:solidFill>
                <a:latin typeface="Arial" panose="020B0604020202020204" pitchFamily="34" charset="0"/>
                <a:cs typeface="Arial" panose="020B0604020202020204" pitchFamily="34" charset="0"/>
              </a:rPr>
              <a:t>buitenland</a:t>
            </a:r>
            <a:r>
              <a:rPr lang="nl-NL" dirty="0">
                <a:latin typeface="Arial" panose="020B0604020202020204" pitchFamily="34" charset="0"/>
                <a:cs typeface="Arial" panose="020B0604020202020204" pitchFamily="34" charset="0"/>
              </a:rPr>
              <a:t> willen voor een werkervaring (stage of vrijwilligerswerk) of om te leren (cursus of studie). </a:t>
            </a:r>
          </a:p>
          <a:p>
            <a:pPr marL="285750" lvl="0" indent="-285750">
              <a:buFont typeface="Arial" panose="020B0604020202020204" pitchFamily="34" charset="0"/>
              <a:buChar char="•"/>
            </a:pPr>
            <a:endParaRPr lang="nl-NL" sz="1000" dirty="0">
              <a:latin typeface="Arial" panose="020B0604020202020204" pitchFamily="34" charset="0"/>
              <a:cs typeface="Arial" panose="020B0604020202020204" pitchFamily="34" charset="0"/>
            </a:endParaRPr>
          </a:p>
          <a:p>
            <a:pPr lvl="0"/>
            <a:r>
              <a:rPr lang="nl-NL" dirty="0">
                <a:latin typeface="Arial" panose="020B0604020202020204" pitchFamily="34" charset="0"/>
                <a:cs typeface="Arial" panose="020B0604020202020204" pitchFamily="34" charset="0"/>
              </a:rPr>
              <a:t>Je wil naar het buitenland omdat het belangrijk is voor jouw persoonlijke ontwikkeling. De buitenlandse studie is </a:t>
            </a:r>
            <a:r>
              <a:rPr lang="nl-NL" b="1" dirty="0">
                <a:solidFill>
                  <a:srgbClr val="31854C"/>
                </a:solidFill>
                <a:latin typeface="Arial" panose="020B0604020202020204" pitchFamily="34" charset="0"/>
                <a:cs typeface="Arial" panose="020B0604020202020204" pitchFamily="34" charset="0"/>
              </a:rPr>
              <a:t>géén onderdeel</a:t>
            </a:r>
            <a:r>
              <a:rPr lang="nl-NL" dirty="0">
                <a:solidFill>
                  <a:srgbClr val="31854C"/>
                </a:solidFill>
                <a:latin typeface="Arial" panose="020B0604020202020204" pitchFamily="34" charset="0"/>
                <a:cs typeface="Arial" panose="020B0604020202020204" pitchFamily="34" charset="0"/>
              </a:rPr>
              <a:t> </a:t>
            </a:r>
            <a:r>
              <a:rPr lang="nl-NL" dirty="0" err="1">
                <a:latin typeface="Arial" panose="020B0604020202020204" pitchFamily="34" charset="0"/>
                <a:cs typeface="Arial" panose="020B0604020202020204" pitchFamily="34" charset="0"/>
              </a:rPr>
              <a:t>vd</a:t>
            </a:r>
            <a:r>
              <a:rPr lang="nl-NL" dirty="0">
                <a:latin typeface="Arial" panose="020B0604020202020204" pitchFamily="34" charset="0"/>
                <a:cs typeface="Arial" panose="020B0604020202020204" pitchFamily="34" charset="0"/>
              </a:rPr>
              <a:t> </a:t>
            </a:r>
            <a:r>
              <a:rPr lang="nl-NL" dirty="0" err="1">
                <a:latin typeface="Arial" panose="020B0604020202020204" pitchFamily="34" charset="0"/>
                <a:cs typeface="Arial" panose="020B0604020202020204" pitchFamily="34" charset="0"/>
              </a:rPr>
              <a:t>NLse</a:t>
            </a:r>
            <a:r>
              <a:rPr lang="nl-NL" dirty="0">
                <a:latin typeface="Arial" panose="020B0604020202020204" pitchFamily="34" charset="0"/>
                <a:cs typeface="Arial" panose="020B0604020202020204" pitchFamily="34" charset="0"/>
              </a:rPr>
              <a:t> studie </a:t>
            </a:r>
          </a:p>
          <a:p>
            <a:pPr marL="285750" lvl="0" indent="-285750">
              <a:buFont typeface="Arial" panose="020B0604020202020204" pitchFamily="34" charset="0"/>
              <a:buChar char="•"/>
            </a:pPr>
            <a:endParaRPr lang="nl-NL" sz="1000" dirty="0">
              <a:latin typeface="Arial" panose="020B0604020202020204" pitchFamily="34" charset="0"/>
              <a:cs typeface="Arial" panose="020B0604020202020204" pitchFamily="34" charset="0"/>
            </a:endParaRPr>
          </a:p>
          <a:p>
            <a:pPr lvl="0"/>
            <a:r>
              <a:rPr lang="nl-NL" b="1" dirty="0">
                <a:solidFill>
                  <a:srgbClr val="31854C"/>
                </a:solidFill>
                <a:latin typeface="Arial" panose="020B0604020202020204" pitchFamily="34" charset="0"/>
                <a:cs typeface="Arial" panose="020B0604020202020204" pitchFamily="34" charset="0"/>
              </a:rPr>
              <a:t>Motivatie</a:t>
            </a:r>
            <a:r>
              <a:rPr lang="nl-NL" dirty="0">
                <a:solidFill>
                  <a:srgbClr val="31854C"/>
                </a:solidFill>
                <a:latin typeface="Arial" panose="020B0604020202020204" pitchFamily="34" charset="0"/>
                <a:cs typeface="Arial" panose="020B0604020202020204" pitchFamily="34" charset="0"/>
              </a:rPr>
              <a:t> </a:t>
            </a:r>
            <a:r>
              <a:rPr lang="nl-NL" dirty="0">
                <a:latin typeface="Arial" panose="020B0604020202020204" pitchFamily="34" charset="0"/>
                <a:cs typeface="Arial" panose="020B0604020202020204" pitchFamily="34" charset="0"/>
              </a:rPr>
              <a:t>vinden wij belangrijk; leg uit waaróm je dit graag wil</a:t>
            </a:r>
          </a:p>
          <a:p>
            <a:pPr marL="285750" lvl="0" indent="-285750">
              <a:buFont typeface="Arial" panose="020B0604020202020204" pitchFamily="34" charset="0"/>
              <a:buChar char="•"/>
            </a:pPr>
            <a:endParaRPr lang="nl-NL" sz="1000" dirty="0">
              <a:latin typeface="Arial" panose="020B0604020202020204" pitchFamily="34" charset="0"/>
              <a:cs typeface="Arial" panose="020B0604020202020204" pitchFamily="34" charset="0"/>
            </a:endParaRPr>
          </a:p>
          <a:p>
            <a:pPr lvl="0"/>
            <a:r>
              <a:rPr lang="nl-NL" b="1" dirty="0">
                <a:solidFill>
                  <a:srgbClr val="31854C"/>
                </a:solidFill>
                <a:latin typeface="Arial" panose="020B0604020202020204" pitchFamily="34" charset="0"/>
                <a:cs typeface="Arial" panose="020B0604020202020204" pitchFamily="34" charset="0"/>
              </a:rPr>
              <a:t>Je gaat iets terug geven</a:t>
            </a:r>
            <a:r>
              <a:rPr lang="nl-NL" dirty="0">
                <a:latin typeface="Arial" panose="020B0604020202020204" pitchFamily="34" charset="0"/>
                <a:cs typeface="Arial" panose="020B0604020202020204" pitchFamily="34" charset="0"/>
              </a:rPr>
              <a:t>; Hier bedoelen we mee dat zo'n buitenlandervaring niet voor jou alleen belangrijk is. Wat je leert, neem je mee terug naar Nederland. Daar groei jij van, maar ook de mensen om jou heen.</a:t>
            </a:r>
          </a:p>
        </p:txBody>
      </p:sp>
      <p:pic>
        <p:nvPicPr>
          <p:cNvPr id="10" name="Afbeelding 9" descr="Afbeelding met groen, Graphics, clipart&#10;&#10;Door AI gegenereerde inhoud is mogelijk onjuist.">
            <a:extLst>
              <a:ext uri="{FF2B5EF4-FFF2-40B4-BE49-F238E27FC236}">
                <a16:creationId xmlns:a16="http://schemas.microsoft.com/office/drawing/2014/main" id="{942F3B0F-286C-04C6-3FF6-D95581CF453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34839" y="1133492"/>
            <a:ext cx="787617" cy="1438258"/>
          </a:xfrm>
          <a:prstGeom prst="rect">
            <a:avLst/>
          </a:prstGeom>
        </p:spPr>
      </p:pic>
      <p:pic>
        <p:nvPicPr>
          <p:cNvPr id="2" name="Afbeelding 1">
            <a:extLst>
              <a:ext uri="{FF2B5EF4-FFF2-40B4-BE49-F238E27FC236}">
                <a16:creationId xmlns:a16="http://schemas.microsoft.com/office/drawing/2014/main" id="{003CE5F1-DC28-3175-B7A4-14AEDAAE2E0D}"/>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8651245" y="1133493"/>
            <a:ext cx="492755" cy="4010008"/>
          </a:xfrm>
          <a:prstGeom prst="rect">
            <a:avLst/>
          </a:prstGeom>
        </p:spPr>
      </p:pic>
    </p:spTree>
    <p:extLst>
      <p:ext uri="{BB962C8B-B14F-4D97-AF65-F5344CB8AC3E}">
        <p14:creationId xmlns:p14="http://schemas.microsoft.com/office/powerpoint/2010/main" val="3449279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487BC0-8677-88D0-BD28-A4FB046D77A9}"/>
            </a:ext>
          </a:extLst>
        </p:cNvPr>
        <p:cNvGrpSpPr/>
        <p:nvPr/>
      </p:nvGrpSpPr>
      <p:grpSpPr>
        <a:xfrm>
          <a:off x="0" y="0"/>
          <a:ext cx="0" cy="0"/>
          <a:chOff x="0" y="0"/>
          <a:chExt cx="0" cy="0"/>
        </a:xfrm>
      </p:grpSpPr>
      <p:sp>
        <p:nvSpPr>
          <p:cNvPr id="3" name="TextBox 5">
            <a:extLst>
              <a:ext uri="{FF2B5EF4-FFF2-40B4-BE49-F238E27FC236}">
                <a16:creationId xmlns:a16="http://schemas.microsoft.com/office/drawing/2014/main" id="{77CCFC00-4C6E-A128-35A5-8FB182A8940B}"/>
              </a:ext>
            </a:extLst>
          </p:cNvPr>
          <p:cNvSpPr txBox="1"/>
          <p:nvPr/>
        </p:nvSpPr>
        <p:spPr>
          <a:xfrm>
            <a:off x="856030" y="668319"/>
            <a:ext cx="5676338" cy="585994"/>
          </a:xfrm>
          <a:prstGeom prst="rect">
            <a:avLst/>
          </a:prstGeom>
        </p:spPr>
        <p:txBody>
          <a:bodyPr wrap="square" lIns="0" tIns="0" rIns="0" bIns="0" rtlCol="0" anchor="t">
            <a:spAutoFit/>
          </a:bodyPr>
          <a:lstStyle/>
          <a:p>
            <a:pPr>
              <a:lnSpc>
                <a:spcPts val="5040"/>
              </a:lnSpc>
            </a:pPr>
            <a:r>
              <a:rPr lang="en-US" sz="3600" b="1" dirty="0" err="1">
                <a:solidFill>
                  <a:srgbClr val="31854C"/>
                </a:solidFill>
                <a:latin typeface="Arial" panose="020B0604020202020204" pitchFamily="34" charset="0"/>
                <a:cs typeface="Arial" panose="020B0604020202020204" pitchFamily="34" charset="0"/>
              </a:rPr>
              <a:t>Voorwaarden</a:t>
            </a:r>
            <a:endParaRPr lang="en-US" sz="3600" b="1" dirty="0">
              <a:solidFill>
                <a:srgbClr val="31854C"/>
              </a:solidFill>
              <a:latin typeface="Arial" panose="020B0604020202020204" pitchFamily="34" charset="0"/>
              <a:cs typeface="Arial" panose="020B0604020202020204" pitchFamily="34" charset="0"/>
            </a:endParaRPr>
          </a:p>
        </p:txBody>
      </p:sp>
      <p:pic>
        <p:nvPicPr>
          <p:cNvPr id="8" name="Afbeelding 7">
            <a:extLst>
              <a:ext uri="{FF2B5EF4-FFF2-40B4-BE49-F238E27FC236}">
                <a16:creationId xmlns:a16="http://schemas.microsoft.com/office/drawing/2014/main" id="{E11878B9-2254-8098-E826-62A4A65FD6B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239656" y="4575133"/>
            <a:ext cx="3182800" cy="314579"/>
          </a:xfrm>
          <a:prstGeom prst="rect">
            <a:avLst/>
          </a:prstGeom>
        </p:spPr>
      </p:pic>
      <p:pic>
        <p:nvPicPr>
          <p:cNvPr id="10" name="Afbeelding 9" descr="Afbeelding met groen, Graphics, clipart&#10;&#10;Door AI gegenereerde inhoud is mogelijk onjuist.">
            <a:extLst>
              <a:ext uri="{FF2B5EF4-FFF2-40B4-BE49-F238E27FC236}">
                <a16:creationId xmlns:a16="http://schemas.microsoft.com/office/drawing/2014/main" id="{90BD1907-33DF-E40E-F35C-0B33A6162DA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34839" y="1133492"/>
            <a:ext cx="787617" cy="1438258"/>
          </a:xfrm>
          <a:prstGeom prst="rect">
            <a:avLst/>
          </a:prstGeom>
        </p:spPr>
      </p:pic>
      <p:pic>
        <p:nvPicPr>
          <p:cNvPr id="2" name="Afbeelding 1">
            <a:extLst>
              <a:ext uri="{FF2B5EF4-FFF2-40B4-BE49-F238E27FC236}">
                <a16:creationId xmlns:a16="http://schemas.microsoft.com/office/drawing/2014/main" id="{712C17DE-E42C-B581-21E0-6DE6AD872BDD}"/>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8651245" y="1133493"/>
            <a:ext cx="492755" cy="4010008"/>
          </a:xfrm>
          <a:prstGeom prst="rect">
            <a:avLst/>
          </a:prstGeom>
        </p:spPr>
      </p:pic>
      <p:sp>
        <p:nvSpPr>
          <p:cNvPr id="5" name="TextBox 6">
            <a:extLst>
              <a:ext uri="{FF2B5EF4-FFF2-40B4-BE49-F238E27FC236}">
                <a16:creationId xmlns:a16="http://schemas.microsoft.com/office/drawing/2014/main" id="{D2F38098-6C71-3B23-4956-53D256A6B90C}"/>
              </a:ext>
            </a:extLst>
          </p:cNvPr>
          <p:cNvSpPr txBox="1"/>
          <p:nvPr/>
        </p:nvSpPr>
        <p:spPr>
          <a:xfrm>
            <a:off x="576966" y="1529728"/>
            <a:ext cx="7057873" cy="2769989"/>
          </a:xfrm>
          <a:prstGeom prst="rect">
            <a:avLst/>
          </a:prstGeom>
        </p:spPr>
        <p:txBody>
          <a:bodyPr wrap="square" lIns="0" tIns="0" rIns="0" bIns="0" rtlCol="0" anchor="t">
            <a:spAutoFit/>
          </a:bodyPr>
          <a:lstStyle/>
          <a:p>
            <a:pPr marL="501652" lvl="1" indent="-285750">
              <a:buFont typeface="Wingdings" panose="05000000000000000000" pitchFamily="2" charset="2"/>
              <a:buChar char="q"/>
            </a:pPr>
            <a:r>
              <a:rPr lang="nl-NL" dirty="0">
                <a:latin typeface="Arial" panose="020B0604020202020204" pitchFamily="34" charset="0"/>
                <a:cs typeface="Arial" panose="020B0604020202020204" pitchFamily="34" charset="0"/>
              </a:rPr>
              <a:t>Je bent mbo-student of hebt al diploma </a:t>
            </a:r>
          </a:p>
          <a:p>
            <a:pPr marL="215902" lvl="1"/>
            <a:r>
              <a:rPr lang="nl-NL" dirty="0">
                <a:latin typeface="Arial" panose="020B0604020202020204" pitchFamily="34" charset="0"/>
                <a:cs typeface="Arial" panose="020B0604020202020204" pitchFamily="34" charset="0"/>
              </a:rPr>
              <a:t>❑ Je gaat zelf, alleen. </a:t>
            </a:r>
            <a:r>
              <a:rPr lang="nl-NL" dirty="0" err="1">
                <a:latin typeface="Arial" panose="020B0604020202020204" pitchFamily="34" charset="0"/>
                <a:cs typeface="Arial" panose="020B0604020202020204" pitchFamily="34" charset="0"/>
              </a:rPr>
              <a:t>Nièt</a:t>
            </a:r>
            <a:r>
              <a:rPr lang="nl-NL" dirty="0">
                <a:latin typeface="Arial" panose="020B0604020202020204" pitchFamily="34" charset="0"/>
                <a:cs typeface="Arial" panose="020B0604020202020204" pitchFamily="34" charset="0"/>
              </a:rPr>
              <a:t> met school. </a:t>
            </a:r>
            <a:r>
              <a:rPr lang="nl-NL" dirty="0" err="1">
                <a:latin typeface="Arial" panose="020B0604020202020204" pitchFamily="34" charset="0"/>
                <a:cs typeface="Arial" panose="020B0604020202020204" pitchFamily="34" charset="0"/>
              </a:rPr>
              <a:t>Nièt</a:t>
            </a:r>
            <a:r>
              <a:rPr lang="nl-NL" dirty="0">
                <a:latin typeface="Arial" panose="020B0604020202020204" pitchFamily="34" charset="0"/>
                <a:cs typeface="Arial" panose="020B0604020202020204" pitchFamily="34" charset="0"/>
              </a:rPr>
              <a:t> met VSBfonds</a:t>
            </a:r>
          </a:p>
          <a:p>
            <a:pPr marL="215902" lvl="1"/>
            <a:r>
              <a:rPr lang="nl-NL" dirty="0">
                <a:latin typeface="Arial" panose="020B0604020202020204" pitchFamily="34" charset="0"/>
                <a:cs typeface="Arial" panose="020B0604020202020204" pitchFamily="34" charset="0"/>
              </a:rPr>
              <a:t>❑ Je bent minimaal 18 jaar </a:t>
            </a:r>
          </a:p>
          <a:p>
            <a:pPr marL="215902" lvl="1"/>
            <a:r>
              <a:rPr lang="nl-NL" dirty="0">
                <a:latin typeface="Arial" panose="020B0604020202020204" pitchFamily="34" charset="0"/>
                <a:cs typeface="Arial" panose="020B0604020202020204" pitchFamily="34" charset="0"/>
              </a:rPr>
              <a:t>❑ Je hebt de Nederlandse nationaliteit </a:t>
            </a:r>
          </a:p>
          <a:p>
            <a:pPr marL="215902" lvl="1"/>
            <a:r>
              <a:rPr lang="nl-NL" dirty="0">
                <a:latin typeface="Arial" panose="020B0604020202020204" pitchFamily="34" charset="0"/>
                <a:cs typeface="Arial" panose="020B0604020202020204" pitchFamily="34" charset="0"/>
              </a:rPr>
              <a:t>❑ Je hebt een concreet plan </a:t>
            </a:r>
          </a:p>
          <a:p>
            <a:pPr marL="215902" lvl="1"/>
            <a:r>
              <a:rPr lang="nl-NL" dirty="0">
                <a:latin typeface="Arial" panose="020B0604020202020204" pitchFamily="34" charset="0"/>
                <a:cs typeface="Arial" panose="020B0604020202020204" pitchFamily="34" charset="0"/>
              </a:rPr>
              <a:t>❑ Je gaat minimaal 2 weken </a:t>
            </a:r>
          </a:p>
          <a:p>
            <a:pPr marL="215902" lvl="1"/>
            <a:r>
              <a:rPr lang="nl-NL" dirty="0">
                <a:latin typeface="Arial" panose="020B0604020202020204" pitchFamily="34" charset="0"/>
                <a:cs typeface="Arial" panose="020B0604020202020204" pitchFamily="34" charset="0"/>
              </a:rPr>
              <a:t>❑ Er is een organisatie betrokken bij je buitenlandplan </a:t>
            </a:r>
          </a:p>
          <a:p>
            <a:pPr marL="215902" lvl="1"/>
            <a:r>
              <a:rPr lang="nl-NL" dirty="0">
                <a:latin typeface="Arial" panose="020B0604020202020204" pitchFamily="34" charset="0"/>
                <a:cs typeface="Arial" panose="020B0604020202020204" pitchFamily="34" charset="0"/>
              </a:rPr>
              <a:t>❑ Naar het buitenland tussen 1 juli 2027 - 30 juni 2028</a:t>
            </a:r>
            <a:endParaRPr lang="en-US" sz="1800" dirty="0">
              <a:solidFill>
                <a:srgbClr val="130101"/>
              </a:solidFill>
              <a:latin typeface="Arial" panose="020B0604020202020204" pitchFamily="34" charset="0"/>
              <a:cs typeface="Arial" panose="020B0604020202020204" pitchFamily="34" charset="0"/>
            </a:endParaRPr>
          </a:p>
          <a:p>
            <a:pPr marL="215902" lvl="1"/>
            <a:endParaRPr lang="en-US" sz="1800" dirty="0">
              <a:solidFill>
                <a:srgbClr val="130101"/>
              </a:solidFill>
              <a:latin typeface="Arial" panose="020B0604020202020204" pitchFamily="34" charset="0"/>
              <a:cs typeface="Arial" panose="020B0604020202020204" pitchFamily="34" charset="0"/>
            </a:endParaRPr>
          </a:p>
          <a:p>
            <a:pPr marL="215902" lvl="1"/>
            <a:endParaRPr lang="en-US" sz="1800" dirty="0">
              <a:solidFill>
                <a:srgbClr val="EC1C24"/>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99407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D058DC-6EEC-FB1C-7C7D-279656451EAE}"/>
            </a:ext>
          </a:extLst>
        </p:cNvPr>
        <p:cNvGrpSpPr/>
        <p:nvPr/>
      </p:nvGrpSpPr>
      <p:grpSpPr>
        <a:xfrm>
          <a:off x="0" y="0"/>
          <a:ext cx="0" cy="0"/>
          <a:chOff x="0" y="0"/>
          <a:chExt cx="0" cy="0"/>
        </a:xfrm>
      </p:grpSpPr>
      <p:pic>
        <p:nvPicPr>
          <p:cNvPr id="4" name="Afbeelding 3">
            <a:extLst>
              <a:ext uri="{FF2B5EF4-FFF2-40B4-BE49-F238E27FC236}">
                <a16:creationId xmlns:a16="http://schemas.microsoft.com/office/drawing/2014/main" id="{8393EF2C-F205-5972-9EE2-BB49504370D2}"/>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2" y="-2"/>
            <a:ext cx="8422458" cy="2571752"/>
          </a:xfrm>
          <a:prstGeom prst="rect">
            <a:avLst/>
          </a:prstGeom>
        </p:spPr>
      </p:pic>
      <p:sp>
        <p:nvSpPr>
          <p:cNvPr id="5" name="Rechthoek 4">
            <a:extLst>
              <a:ext uri="{FF2B5EF4-FFF2-40B4-BE49-F238E27FC236}">
                <a16:creationId xmlns:a16="http://schemas.microsoft.com/office/drawing/2014/main" id="{DD5A4BD2-1F6D-2A6B-CC05-07FE4989668A}"/>
              </a:ext>
            </a:extLst>
          </p:cNvPr>
          <p:cNvSpPr/>
          <p:nvPr/>
        </p:nvSpPr>
        <p:spPr>
          <a:xfrm>
            <a:off x="-1" y="0"/>
            <a:ext cx="2824975" cy="2571750"/>
          </a:xfrm>
          <a:prstGeom prst="rect">
            <a:avLst/>
          </a:prstGeom>
          <a:gradFill>
            <a:gsLst>
              <a:gs pos="0">
                <a:schemeClr val="tx1"/>
              </a:gs>
              <a:gs pos="99000">
                <a:schemeClr val="tx1">
                  <a:alpha val="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TextBox 5">
            <a:extLst>
              <a:ext uri="{FF2B5EF4-FFF2-40B4-BE49-F238E27FC236}">
                <a16:creationId xmlns:a16="http://schemas.microsoft.com/office/drawing/2014/main" id="{7C56E6F9-3EEE-4671-4C5B-E1262407D531}"/>
              </a:ext>
            </a:extLst>
          </p:cNvPr>
          <p:cNvSpPr txBox="1"/>
          <p:nvPr/>
        </p:nvSpPr>
        <p:spPr>
          <a:xfrm>
            <a:off x="857812" y="1927776"/>
            <a:ext cx="6860060" cy="585994"/>
          </a:xfrm>
          <a:prstGeom prst="rect">
            <a:avLst/>
          </a:prstGeom>
        </p:spPr>
        <p:txBody>
          <a:bodyPr wrap="square" lIns="0" tIns="0" rIns="0" bIns="0" rtlCol="0" anchor="t">
            <a:spAutoFit/>
          </a:bodyPr>
          <a:lstStyle/>
          <a:p>
            <a:pPr>
              <a:lnSpc>
                <a:spcPts val="5040"/>
              </a:lnSpc>
            </a:pPr>
            <a:r>
              <a:rPr lang="en-US" sz="3600" b="1" dirty="0">
                <a:solidFill>
                  <a:schemeClr val="bg1"/>
                </a:solidFill>
                <a:latin typeface="Arial" panose="020B0604020202020204" pitchFamily="34" charset="0"/>
              </a:rPr>
              <a:t>Wat </a:t>
            </a:r>
            <a:r>
              <a:rPr lang="en-US" sz="3600" b="1" dirty="0" err="1">
                <a:solidFill>
                  <a:schemeClr val="bg1"/>
                </a:solidFill>
                <a:latin typeface="Arial" panose="020B0604020202020204" pitchFamily="34" charset="0"/>
              </a:rPr>
              <a:t>kan</a:t>
            </a:r>
            <a:r>
              <a:rPr lang="en-US" sz="3600" b="1" dirty="0">
                <a:solidFill>
                  <a:schemeClr val="bg1"/>
                </a:solidFill>
                <a:latin typeface="Arial" panose="020B0604020202020204" pitchFamily="34" charset="0"/>
              </a:rPr>
              <a:t> je </a:t>
            </a:r>
            <a:r>
              <a:rPr lang="en-US" sz="3600" b="1" dirty="0" err="1">
                <a:solidFill>
                  <a:schemeClr val="bg1"/>
                </a:solidFill>
                <a:latin typeface="Arial" panose="020B0604020202020204" pitchFamily="34" charset="0"/>
              </a:rPr>
              <a:t>doen</a:t>
            </a:r>
            <a:r>
              <a:rPr lang="en-US" sz="3600" b="1" dirty="0">
                <a:solidFill>
                  <a:schemeClr val="bg1"/>
                </a:solidFill>
                <a:latin typeface="Arial" panose="020B0604020202020204" pitchFamily="34" charset="0"/>
              </a:rPr>
              <a:t>?</a:t>
            </a:r>
          </a:p>
        </p:txBody>
      </p:sp>
      <p:sp>
        <p:nvSpPr>
          <p:cNvPr id="7" name="TextBox 6">
            <a:extLst>
              <a:ext uri="{FF2B5EF4-FFF2-40B4-BE49-F238E27FC236}">
                <a16:creationId xmlns:a16="http://schemas.microsoft.com/office/drawing/2014/main" id="{992248E0-0E32-3E4E-5401-C9052DB40BF0}"/>
              </a:ext>
            </a:extLst>
          </p:cNvPr>
          <p:cNvSpPr txBox="1"/>
          <p:nvPr/>
        </p:nvSpPr>
        <p:spPr>
          <a:xfrm>
            <a:off x="611690" y="2727200"/>
            <a:ext cx="5754915" cy="1938992"/>
          </a:xfrm>
          <a:prstGeom prst="rect">
            <a:avLst/>
          </a:prstGeom>
        </p:spPr>
        <p:txBody>
          <a:bodyPr wrap="square" lIns="0" tIns="0" rIns="0" bIns="0" rtlCol="0" anchor="t">
            <a:spAutoFit/>
          </a:bodyPr>
          <a:lstStyle/>
          <a:p>
            <a:pPr marL="501652" lvl="1" indent="-285750">
              <a:lnSpc>
                <a:spcPct val="150000"/>
              </a:lnSpc>
              <a:buFont typeface="Wingdings" panose="05000000000000000000" pitchFamily="2" charset="2"/>
              <a:buChar char="q"/>
            </a:pPr>
            <a:r>
              <a:rPr lang="nl-NL" sz="1800" dirty="0">
                <a:solidFill>
                  <a:srgbClr val="130101"/>
                </a:solidFill>
                <a:latin typeface="Arial" panose="020B0604020202020204" pitchFamily="34" charset="0"/>
                <a:cs typeface="Arial" panose="020B0604020202020204" pitchFamily="34" charset="0"/>
              </a:rPr>
              <a:t>Studie</a:t>
            </a:r>
          </a:p>
          <a:p>
            <a:pPr marL="501652" lvl="1" indent="-285750">
              <a:lnSpc>
                <a:spcPct val="150000"/>
              </a:lnSpc>
              <a:buFont typeface="Wingdings" panose="05000000000000000000" pitchFamily="2" charset="2"/>
              <a:buChar char="q"/>
            </a:pPr>
            <a:r>
              <a:rPr lang="nl-NL" dirty="0">
                <a:solidFill>
                  <a:srgbClr val="130101"/>
                </a:solidFill>
                <a:latin typeface="Arial" panose="020B0604020202020204" pitchFamily="34" charset="0"/>
                <a:cs typeface="Arial" panose="020B0604020202020204" pitchFamily="34" charset="0"/>
              </a:rPr>
              <a:t>Cursus, Summerschool</a:t>
            </a:r>
          </a:p>
          <a:p>
            <a:pPr marL="501652" lvl="1" indent="-285750">
              <a:lnSpc>
                <a:spcPct val="150000"/>
              </a:lnSpc>
              <a:buFont typeface="Wingdings" panose="05000000000000000000" pitchFamily="2" charset="2"/>
              <a:buChar char="q"/>
            </a:pPr>
            <a:r>
              <a:rPr lang="nl-NL" sz="1800" dirty="0">
                <a:solidFill>
                  <a:srgbClr val="130101"/>
                </a:solidFill>
                <a:latin typeface="Arial" panose="020B0604020202020204" pitchFamily="34" charset="0"/>
                <a:cs typeface="Arial" panose="020B0604020202020204" pitchFamily="34" charset="0"/>
              </a:rPr>
              <a:t>Stage (vrijwillig) of Vrijwilligerswerk</a:t>
            </a:r>
          </a:p>
          <a:p>
            <a:pPr marL="501652" lvl="1" indent="-285750">
              <a:lnSpc>
                <a:spcPct val="150000"/>
              </a:lnSpc>
              <a:buFont typeface="Wingdings" panose="05000000000000000000" pitchFamily="2" charset="2"/>
              <a:buChar char="q"/>
            </a:pPr>
            <a:r>
              <a:rPr lang="nl-NL" sz="1800" dirty="0">
                <a:solidFill>
                  <a:srgbClr val="130101"/>
                </a:solidFill>
                <a:latin typeface="Arial" panose="020B0604020202020204" pitchFamily="34" charset="0"/>
                <a:cs typeface="Arial" panose="020B0604020202020204" pitchFamily="34" charset="0"/>
              </a:rPr>
              <a:t>…of iets anders.</a:t>
            </a:r>
            <a:endParaRPr lang="en-US" sz="1800" dirty="0">
              <a:solidFill>
                <a:srgbClr val="130101"/>
              </a:solidFill>
              <a:latin typeface="Arial" panose="020B0604020202020204" pitchFamily="34" charset="0"/>
              <a:cs typeface="Arial" panose="020B0604020202020204" pitchFamily="34" charset="0"/>
            </a:endParaRPr>
          </a:p>
          <a:p>
            <a:pPr marL="215902" lvl="1"/>
            <a:endParaRPr lang="en-US" sz="1800" dirty="0">
              <a:solidFill>
                <a:srgbClr val="EC1C24"/>
              </a:solidFill>
              <a:latin typeface="Arial" panose="020B0604020202020204" pitchFamily="34" charset="0"/>
              <a:cs typeface="Arial" panose="020B0604020202020204" pitchFamily="34" charset="0"/>
            </a:endParaRPr>
          </a:p>
        </p:txBody>
      </p:sp>
      <p:pic>
        <p:nvPicPr>
          <p:cNvPr id="12" name="Afbeelding 11" descr="Afbeelding met groen, Graphics, clipart&#10;&#10;Door AI gegenereerde inhoud is mogelijk onjuist.">
            <a:extLst>
              <a:ext uri="{FF2B5EF4-FFF2-40B4-BE49-F238E27FC236}">
                <a16:creationId xmlns:a16="http://schemas.microsoft.com/office/drawing/2014/main" id="{374DCD02-BDDB-4C2E-5C93-63B23A52499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34839" y="1133492"/>
            <a:ext cx="787617" cy="1438258"/>
          </a:xfrm>
          <a:prstGeom prst="rect">
            <a:avLst/>
          </a:prstGeom>
        </p:spPr>
      </p:pic>
      <p:pic>
        <p:nvPicPr>
          <p:cNvPr id="2" name="Afbeelding 1">
            <a:extLst>
              <a:ext uri="{FF2B5EF4-FFF2-40B4-BE49-F238E27FC236}">
                <a16:creationId xmlns:a16="http://schemas.microsoft.com/office/drawing/2014/main" id="{E397C77B-8420-C6BE-F7C8-4A546F937DB4}"/>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8651245" y="1133493"/>
            <a:ext cx="492755" cy="4010008"/>
          </a:xfrm>
          <a:prstGeom prst="rect">
            <a:avLst/>
          </a:prstGeom>
        </p:spPr>
      </p:pic>
      <p:pic>
        <p:nvPicPr>
          <p:cNvPr id="8" name="Afbeelding 7">
            <a:extLst>
              <a:ext uri="{FF2B5EF4-FFF2-40B4-BE49-F238E27FC236}">
                <a16:creationId xmlns:a16="http://schemas.microsoft.com/office/drawing/2014/main" id="{28A96837-5E0E-2F5B-5B68-1577D81A042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239656" y="4575133"/>
            <a:ext cx="3182800" cy="314579"/>
          </a:xfrm>
          <a:prstGeom prst="rect">
            <a:avLst/>
          </a:prstGeom>
        </p:spPr>
      </p:pic>
    </p:spTree>
    <p:extLst>
      <p:ext uri="{BB962C8B-B14F-4D97-AF65-F5344CB8AC3E}">
        <p14:creationId xmlns:p14="http://schemas.microsoft.com/office/powerpoint/2010/main" val="4177264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7DA023-E58C-EADB-6250-89ED8F56B681}"/>
              </a:ext>
            </a:extLst>
          </p:cNvPr>
          <p:cNvSpPr>
            <a:spLocks noGrp="1"/>
          </p:cNvSpPr>
          <p:nvPr>
            <p:ph type="title"/>
          </p:nvPr>
        </p:nvSpPr>
        <p:spPr/>
        <p:txBody>
          <a:bodyPr/>
          <a:lstStyle/>
          <a:p>
            <a:r>
              <a:rPr lang="nl-NL" b="1" dirty="0">
                <a:solidFill>
                  <a:srgbClr val="31854C"/>
                </a:solidFill>
                <a:latin typeface="Arial" panose="020B0604020202020204" pitchFamily="34" charset="0"/>
                <a:cs typeface="Arial" panose="020B0604020202020204" pitchFamily="34" charset="0"/>
              </a:rPr>
              <a:t>Meer weten? Bekijk de website!</a:t>
            </a:r>
          </a:p>
        </p:txBody>
      </p:sp>
      <p:pic>
        <p:nvPicPr>
          <p:cNvPr id="7" name="Afbeelding 6">
            <a:extLst>
              <a:ext uri="{FF2B5EF4-FFF2-40B4-BE49-F238E27FC236}">
                <a16:creationId xmlns:a16="http://schemas.microsoft.com/office/drawing/2014/main" id="{40DADFF2-868C-F375-4BBB-E08B9293859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239656" y="4575133"/>
            <a:ext cx="3182800" cy="314579"/>
          </a:xfrm>
          <a:prstGeom prst="rect">
            <a:avLst/>
          </a:prstGeom>
        </p:spPr>
      </p:pic>
      <p:pic>
        <p:nvPicPr>
          <p:cNvPr id="3" name="Tijdelijke aanduiding voor inhoud 5">
            <a:extLst>
              <a:ext uri="{FF2B5EF4-FFF2-40B4-BE49-F238E27FC236}">
                <a16:creationId xmlns:a16="http://schemas.microsoft.com/office/drawing/2014/main" id="{41783E2E-86C3-0121-4351-6DF40367ACDD}"/>
              </a:ext>
            </a:extLst>
          </p:cNvPr>
          <p:cNvPicPr>
            <a:picLocks noChangeAspect="1"/>
          </p:cNvPicPr>
          <p:nvPr/>
        </p:nvPicPr>
        <p:blipFill>
          <a:blip r:embed="rId3"/>
          <a:srcRect l="6270" b="2701"/>
          <a:stretch>
            <a:fillRect/>
          </a:stretch>
        </p:blipFill>
        <p:spPr>
          <a:xfrm>
            <a:off x="541125" y="1268016"/>
            <a:ext cx="8061750" cy="3008939"/>
          </a:xfrm>
          <a:prstGeom prst="rect">
            <a:avLst/>
          </a:prstGeom>
        </p:spPr>
      </p:pic>
      <p:sp>
        <p:nvSpPr>
          <p:cNvPr id="5" name="Tijdelijke aanduiding voor inhoud 4">
            <a:extLst>
              <a:ext uri="{FF2B5EF4-FFF2-40B4-BE49-F238E27FC236}">
                <a16:creationId xmlns:a16="http://schemas.microsoft.com/office/drawing/2014/main" id="{197139E4-E56A-FD1A-AC8B-C30600378613}"/>
              </a:ext>
            </a:extLst>
          </p:cNvPr>
          <p:cNvSpPr>
            <a:spLocks noGrp="1"/>
          </p:cNvSpPr>
          <p:nvPr>
            <p:ph idx="1"/>
          </p:nvPr>
        </p:nvSpPr>
        <p:spPr/>
        <p:txBody>
          <a:bodyPr/>
          <a:lstStyle/>
          <a:p>
            <a:endParaRPr lang="nl-NL"/>
          </a:p>
        </p:txBody>
      </p:sp>
    </p:spTree>
    <p:extLst>
      <p:ext uri="{BB962C8B-B14F-4D97-AF65-F5344CB8AC3E}">
        <p14:creationId xmlns:p14="http://schemas.microsoft.com/office/powerpoint/2010/main" val="19187574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8A535-9C08-8F03-8C94-12BAAC47A53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08CE68C-8A31-DAAE-9D71-8A3708E4A76B}"/>
              </a:ext>
            </a:extLst>
          </p:cNvPr>
          <p:cNvSpPr>
            <a:spLocks noGrp="1"/>
          </p:cNvSpPr>
          <p:nvPr>
            <p:ph type="title"/>
          </p:nvPr>
        </p:nvSpPr>
        <p:spPr/>
        <p:txBody>
          <a:bodyPr/>
          <a:lstStyle/>
          <a:p>
            <a:r>
              <a:rPr lang="nl-NL" b="1" dirty="0">
                <a:solidFill>
                  <a:srgbClr val="31854C"/>
                </a:solidFill>
                <a:latin typeface="Arial" panose="020B0604020202020204" pitchFamily="34" charset="0"/>
                <a:cs typeface="Arial" panose="020B0604020202020204" pitchFamily="34" charset="0"/>
              </a:rPr>
              <a:t>Stappenplan</a:t>
            </a:r>
          </a:p>
        </p:txBody>
      </p:sp>
      <p:pic>
        <p:nvPicPr>
          <p:cNvPr id="5" name="Tijdelijke aanduiding voor inhoud 4">
            <a:extLst>
              <a:ext uri="{FF2B5EF4-FFF2-40B4-BE49-F238E27FC236}">
                <a16:creationId xmlns:a16="http://schemas.microsoft.com/office/drawing/2014/main" id="{2C0560EE-51E7-E6EB-64F7-0A6E1CE13F93}"/>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796291" y="1109345"/>
            <a:ext cx="6701790" cy="3414824"/>
          </a:xfrm>
          <a:prstGeom prst="rect">
            <a:avLst/>
          </a:prstGeom>
        </p:spPr>
      </p:pic>
      <p:pic>
        <p:nvPicPr>
          <p:cNvPr id="7" name="Afbeelding 6">
            <a:extLst>
              <a:ext uri="{FF2B5EF4-FFF2-40B4-BE49-F238E27FC236}">
                <a16:creationId xmlns:a16="http://schemas.microsoft.com/office/drawing/2014/main" id="{72F961EF-5AD3-9AF6-8079-290F86A0E2D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239656" y="4575133"/>
            <a:ext cx="3182800" cy="314579"/>
          </a:xfrm>
          <a:prstGeom prst="rect">
            <a:avLst/>
          </a:prstGeom>
        </p:spPr>
      </p:pic>
    </p:spTree>
    <p:extLst>
      <p:ext uri="{BB962C8B-B14F-4D97-AF65-F5344CB8AC3E}">
        <p14:creationId xmlns:p14="http://schemas.microsoft.com/office/powerpoint/2010/main" val="4203005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E96636-757C-A66D-6874-AD399BABE685}"/>
            </a:ext>
          </a:extLst>
        </p:cNvPr>
        <p:cNvGrpSpPr/>
        <p:nvPr/>
      </p:nvGrpSpPr>
      <p:grpSpPr>
        <a:xfrm>
          <a:off x="0" y="0"/>
          <a:ext cx="0" cy="0"/>
          <a:chOff x="0" y="0"/>
          <a:chExt cx="0" cy="0"/>
        </a:xfrm>
      </p:grpSpPr>
      <p:pic>
        <p:nvPicPr>
          <p:cNvPr id="14" name="Afbeelding 13" descr="Afbeelding met persoon, kleding, muur, overdekt&#10;&#10;Door AI gegenereerde inhoud is mogelijk onjuist.">
            <a:extLst>
              <a:ext uri="{FF2B5EF4-FFF2-40B4-BE49-F238E27FC236}">
                <a16:creationId xmlns:a16="http://schemas.microsoft.com/office/drawing/2014/main" id="{9D9E87D4-9934-3074-ED08-FB07234ED036}"/>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0" y="-1"/>
            <a:ext cx="8422456" cy="2571751"/>
          </a:xfrm>
          <a:prstGeom prst="rect">
            <a:avLst/>
          </a:prstGeom>
        </p:spPr>
      </p:pic>
      <p:sp>
        <p:nvSpPr>
          <p:cNvPr id="5" name="Rechthoek 4">
            <a:extLst>
              <a:ext uri="{FF2B5EF4-FFF2-40B4-BE49-F238E27FC236}">
                <a16:creationId xmlns:a16="http://schemas.microsoft.com/office/drawing/2014/main" id="{80EF5820-7365-C79D-C8D5-AE6410542A3C}"/>
              </a:ext>
            </a:extLst>
          </p:cNvPr>
          <p:cNvSpPr/>
          <p:nvPr/>
        </p:nvSpPr>
        <p:spPr>
          <a:xfrm>
            <a:off x="-1" y="0"/>
            <a:ext cx="2824975" cy="2571750"/>
          </a:xfrm>
          <a:prstGeom prst="rect">
            <a:avLst/>
          </a:prstGeom>
          <a:gradFill>
            <a:gsLst>
              <a:gs pos="0">
                <a:schemeClr val="tx1"/>
              </a:gs>
              <a:gs pos="99000">
                <a:schemeClr val="tx1">
                  <a:alpha val="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TextBox 5">
            <a:extLst>
              <a:ext uri="{FF2B5EF4-FFF2-40B4-BE49-F238E27FC236}">
                <a16:creationId xmlns:a16="http://schemas.microsoft.com/office/drawing/2014/main" id="{20688CD1-3197-087F-632B-4512E2872C67}"/>
              </a:ext>
            </a:extLst>
          </p:cNvPr>
          <p:cNvSpPr txBox="1"/>
          <p:nvPr/>
        </p:nvSpPr>
        <p:spPr>
          <a:xfrm>
            <a:off x="428171" y="1852621"/>
            <a:ext cx="6806006" cy="585994"/>
          </a:xfrm>
          <a:prstGeom prst="rect">
            <a:avLst/>
          </a:prstGeom>
        </p:spPr>
        <p:txBody>
          <a:bodyPr wrap="square" lIns="0" tIns="0" rIns="0" bIns="0" rtlCol="0" anchor="t">
            <a:spAutoFit/>
          </a:bodyPr>
          <a:lstStyle/>
          <a:p>
            <a:pPr lvl="1">
              <a:lnSpc>
                <a:spcPts val="5040"/>
              </a:lnSpc>
            </a:pPr>
            <a:r>
              <a:rPr lang="en-US" sz="3600" b="1" dirty="0">
                <a:solidFill>
                  <a:schemeClr val="bg1"/>
                </a:solidFill>
                <a:latin typeface="Arial" panose="020B0604020202020204" pitchFamily="34" charset="0"/>
              </a:rPr>
              <a:t>Hoe groot is je </a:t>
            </a:r>
            <a:r>
              <a:rPr lang="en-US" sz="3600" b="1" dirty="0" err="1">
                <a:solidFill>
                  <a:schemeClr val="bg1"/>
                </a:solidFill>
                <a:latin typeface="Arial" panose="020B0604020202020204" pitchFamily="34" charset="0"/>
              </a:rPr>
              <a:t>kans</a:t>
            </a:r>
            <a:r>
              <a:rPr lang="en-US" sz="3600" b="1" dirty="0">
                <a:solidFill>
                  <a:schemeClr val="bg1"/>
                </a:solidFill>
                <a:latin typeface="Arial" panose="020B0604020202020204" pitchFamily="34" charset="0"/>
              </a:rPr>
              <a:t>?</a:t>
            </a:r>
          </a:p>
        </p:txBody>
      </p:sp>
      <p:sp>
        <p:nvSpPr>
          <p:cNvPr id="7" name="TextBox 6">
            <a:extLst>
              <a:ext uri="{FF2B5EF4-FFF2-40B4-BE49-F238E27FC236}">
                <a16:creationId xmlns:a16="http://schemas.microsoft.com/office/drawing/2014/main" id="{93B0A70D-17F2-C659-BC33-4B01FC96C2D1}"/>
              </a:ext>
            </a:extLst>
          </p:cNvPr>
          <p:cNvSpPr txBox="1"/>
          <p:nvPr/>
        </p:nvSpPr>
        <p:spPr>
          <a:xfrm>
            <a:off x="638628" y="2661728"/>
            <a:ext cx="6704925" cy="2492990"/>
          </a:xfrm>
          <a:prstGeom prst="rect">
            <a:avLst/>
          </a:prstGeom>
        </p:spPr>
        <p:txBody>
          <a:bodyPr wrap="square" lIns="0" tIns="0" rIns="0" bIns="0" rtlCol="0" anchor="t">
            <a:spAutoFit/>
          </a:bodyPr>
          <a:lstStyle/>
          <a:p>
            <a:pPr marL="501652" lvl="1" indent="-285750">
              <a:buFont typeface="Arial" panose="020B0604020202020204" pitchFamily="34" charset="0"/>
              <a:buChar char="•"/>
            </a:pPr>
            <a:endParaRPr lang="en-US" dirty="0">
              <a:solidFill>
                <a:srgbClr val="130101"/>
              </a:solidFill>
              <a:latin typeface="Arial" panose="020B0604020202020204" pitchFamily="34" charset="0"/>
              <a:cs typeface="Arial" panose="020B0604020202020204" pitchFamily="34" charset="0"/>
            </a:endParaRPr>
          </a:p>
          <a:p>
            <a:pPr marL="501652" lvl="1" indent="-285750">
              <a:lnSpc>
                <a:spcPct val="150000"/>
              </a:lnSpc>
              <a:buFont typeface="Wingdings" panose="05000000000000000000" pitchFamily="2" charset="2"/>
              <a:buChar char="ü"/>
            </a:pPr>
            <a:r>
              <a:rPr lang="en-US" dirty="0">
                <a:solidFill>
                  <a:srgbClr val="130101"/>
                </a:solidFill>
                <a:latin typeface="Arial" panose="020B0604020202020204" pitchFamily="34" charset="0"/>
                <a:cs typeface="Arial" panose="020B0604020202020204" pitchFamily="34" charset="0"/>
              </a:rPr>
              <a:t>22 </a:t>
            </a:r>
            <a:r>
              <a:rPr lang="en-US" dirty="0" err="1">
                <a:solidFill>
                  <a:srgbClr val="130101"/>
                </a:solidFill>
                <a:latin typeface="Arial" panose="020B0604020202020204" pitchFamily="34" charset="0"/>
                <a:cs typeface="Arial" panose="020B0604020202020204" pitchFamily="34" charset="0"/>
              </a:rPr>
              <a:t>mbo-instellingen</a:t>
            </a:r>
            <a:r>
              <a:rPr lang="en-US" dirty="0">
                <a:solidFill>
                  <a:srgbClr val="130101"/>
                </a:solidFill>
                <a:latin typeface="Arial" panose="020B0604020202020204" pitchFamily="34" charset="0"/>
                <a:cs typeface="Arial" panose="020B0604020202020204" pitchFamily="34" charset="0"/>
              </a:rPr>
              <a:t> &gt; circa 130 beurzen</a:t>
            </a:r>
          </a:p>
          <a:p>
            <a:pPr marL="501652" lvl="1" indent="-285750">
              <a:lnSpc>
                <a:spcPct val="150000"/>
              </a:lnSpc>
              <a:buFont typeface="Wingdings" panose="05000000000000000000" pitchFamily="2" charset="2"/>
              <a:buChar char="ü"/>
            </a:pPr>
            <a:r>
              <a:rPr lang="nl-NL" dirty="0">
                <a:latin typeface="Arial" panose="020B0604020202020204" pitchFamily="34" charset="0"/>
                <a:cs typeface="Arial" panose="020B0604020202020204" pitchFamily="34" charset="0"/>
              </a:rPr>
              <a:t>In 2026 was de kans 62,5%</a:t>
            </a:r>
          </a:p>
          <a:p>
            <a:pPr marL="501652" lvl="1" indent="-285750">
              <a:lnSpc>
                <a:spcPct val="150000"/>
              </a:lnSpc>
              <a:buFont typeface="Wingdings" panose="05000000000000000000" pitchFamily="2" charset="2"/>
              <a:buChar char="ü"/>
            </a:pPr>
            <a:r>
              <a:rPr lang="nl-NL" dirty="0">
                <a:latin typeface="Arial" panose="020B0604020202020204" pitchFamily="34" charset="0"/>
                <a:cs typeface="Arial" panose="020B0604020202020204" pitchFamily="34" charset="0"/>
              </a:rPr>
              <a:t>Kans is afhankelijk van animo – verschilt per school </a:t>
            </a:r>
          </a:p>
          <a:p>
            <a:pPr marL="501652" lvl="1" indent="-285750">
              <a:lnSpc>
                <a:spcPct val="150000"/>
              </a:lnSpc>
              <a:buFont typeface="Wingdings" panose="05000000000000000000" pitchFamily="2" charset="2"/>
              <a:buChar char="ü"/>
            </a:pPr>
            <a:r>
              <a:rPr lang="nl-NL" dirty="0">
                <a:latin typeface="Arial" panose="020B0604020202020204" pitchFamily="34" charset="0"/>
                <a:cs typeface="Arial" panose="020B0604020202020204" pitchFamily="34" charset="0"/>
              </a:rPr>
              <a:t> Er is altijd ook 1 reservekandidaat</a:t>
            </a:r>
            <a:endParaRPr lang="en-US" dirty="0">
              <a:solidFill>
                <a:srgbClr val="130101"/>
              </a:solidFill>
              <a:latin typeface="Arial" panose="020B0604020202020204" pitchFamily="34" charset="0"/>
              <a:cs typeface="Arial" panose="020B0604020202020204" pitchFamily="34" charset="0"/>
            </a:endParaRPr>
          </a:p>
          <a:p>
            <a:pPr marL="215902" lvl="1"/>
            <a:endParaRPr lang="en-US" sz="1800" dirty="0">
              <a:solidFill>
                <a:srgbClr val="130101"/>
              </a:solidFill>
              <a:latin typeface="Arial" panose="020B0604020202020204" pitchFamily="34" charset="0"/>
              <a:cs typeface="Arial" panose="020B0604020202020204" pitchFamily="34" charset="0"/>
            </a:endParaRPr>
          </a:p>
          <a:p>
            <a:pPr marL="215902" lvl="1"/>
            <a:endParaRPr lang="en-US" sz="1800" dirty="0">
              <a:solidFill>
                <a:srgbClr val="EC1C24"/>
              </a:solidFill>
              <a:latin typeface="Arial" panose="020B0604020202020204" pitchFamily="34" charset="0"/>
              <a:cs typeface="Arial" panose="020B0604020202020204" pitchFamily="34" charset="0"/>
            </a:endParaRPr>
          </a:p>
        </p:txBody>
      </p:sp>
      <p:pic>
        <p:nvPicPr>
          <p:cNvPr id="11" name="Afbeelding 10">
            <a:extLst>
              <a:ext uri="{FF2B5EF4-FFF2-40B4-BE49-F238E27FC236}">
                <a16:creationId xmlns:a16="http://schemas.microsoft.com/office/drawing/2014/main" id="{8D765AE6-114A-CA70-0BC8-D1D363D0C69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239656" y="4575133"/>
            <a:ext cx="3182800" cy="314579"/>
          </a:xfrm>
          <a:prstGeom prst="rect">
            <a:avLst/>
          </a:prstGeom>
        </p:spPr>
      </p:pic>
      <p:pic>
        <p:nvPicPr>
          <p:cNvPr id="12" name="Afbeelding 11" descr="Afbeelding met groen, Graphics, clipart&#10;&#10;Door AI gegenereerde inhoud is mogelijk onjuist.">
            <a:extLst>
              <a:ext uri="{FF2B5EF4-FFF2-40B4-BE49-F238E27FC236}">
                <a16:creationId xmlns:a16="http://schemas.microsoft.com/office/drawing/2014/main" id="{215E4E86-DC46-C05E-EB09-87E3D04AA42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34839" y="1133492"/>
            <a:ext cx="787617" cy="1438258"/>
          </a:xfrm>
          <a:prstGeom prst="rect">
            <a:avLst/>
          </a:prstGeom>
        </p:spPr>
      </p:pic>
      <p:pic>
        <p:nvPicPr>
          <p:cNvPr id="2" name="Afbeelding 1">
            <a:extLst>
              <a:ext uri="{FF2B5EF4-FFF2-40B4-BE49-F238E27FC236}">
                <a16:creationId xmlns:a16="http://schemas.microsoft.com/office/drawing/2014/main" id="{85D2CB60-E913-9A4B-F677-724E51DE97EA}"/>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8651245" y="1133493"/>
            <a:ext cx="492755" cy="4010008"/>
          </a:xfrm>
          <a:prstGeom prst="rect">
            <a:avLst/>
          </a:prstGeom>
        </p:spPr>
      </p:pic>
    </p:spTree>
    <p:extLst>
      <p:ext uri="{BB962C8B-B14F-4D97-AF65-F5344CB8AC3E}">
        <p14:creationId xmlns:p14="http://schemas.microsoft.com/office/powerpoint/2010/main" val="1996814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005DE1-D31A-2B89-744B-E9212A2E5F88}"/>
            </a:ext>
          </a:extLst>
        </p:cNvPr>
        <p:cNvGrpSpPr/>
        <p:nvPr/>
      </p:nvGrpSpPr>
      <p:grpSpPr>
        <a:xfrm>
          <a:off x="0" y="0"/>
          <a:ext cx="0" cy="0"/>
          <a:chOff x="0" y="0"/>
          <a:chExt cx="0" cy="0"/>
        </a:xfrm>
      </p:grpSpPr>
      <p:sp>
        <p:nvSpPr>
          <p:cNvPr id="3" name="TextBox 5">
            <a:extLst>
              <a:ext uri="{FF2B5EF4-FFF2-40B4-BE49-F238E27FC236}">
                <a16:creationId xmlns:a16="http://schemas.microsoft.com/office/drawing/2014/main" id="{5E80B5DA-469D-FF69-D61C-430CDE72B27B}"/>
              </a:ext>
            </a:extLst>
          </p:cNvPr>
          <p:cNvSpPr txBox="1"/>
          <p:nvPr/>
        </p:nvSpPr>
        <p:spPr>
          <a:xfrm>
            <a:off x="1206550" y="547498"/>
            <a:ext cx="5676338" cy="585994"/>
          </a:xfrm>
          <a:prstGeom prst="rect">
            <a:avLst/>
          </a:prstGeom>
        </p:spPr>
        <p:txBody>
          <a:bodyPr wrap="square" lIns="0" tIns="0" rIns="0" bIns="0" rtlCol="0" anchor="t">
            <a:spAutoFit/>
          </a:bodyPr>
          <a:lstStyle/>
          <a:p>
            <a:pPr>
              <a:lnSpc>
                <a:spcPts val="5040"/>
              </a:lnSpc>
            </a:pPr>
            <a:r>
              <a:rPr lang="en-US" sz="3600" b="1" dirty="0" err="1">
                <a:solidFill>
                  <a:srgbClr val="31854C"/>
                </a:solidFill>
                <a:latin typeface="Arial" panose="020B0604020202020204" pitchFamily="34" charset="0"/>
                <a:cs typeface="Arial" panose="020B0604020202020204" pitchFamily="34" charset="0"/>
              </a:rPr>
              <a:t>Tijdpad</a:t>
            </a:r>
            <a:endParaRPr lang="en-US" sz="3600" b="1" dirty="0">
              <a:solidFill>
                <a:srgbClr val="31854C"/>
              </a:solidFill>
              <a:latin typeface="Arial" panose="020B0604020202020204" pitchFamily="34" charset="0"/>
              <a:cs typeface="Arial" panose="020B0604020202020204" pitchFamily="34" charset="0"/>
            </a:endParaRPr>
          </a:p>
        </p:txBody>
      </p:sp>
      <p:sp>
        <p:nvSpPr>
          <p:cNvPr id="6" name="TextBox 6">
            <a:extLst>
              <a:ext uri="{FF2B5EF4-FFF2-40B4-BE49-F238E27FC236}">
                <a16:creationId xmlns:a16="http://schemas.microsoft.com/office/drawing/2014/main" id="{AAF398A8-BCDA-7D2B-C55E-16B8E48F9816}"/>
              </a:ext>
            </a:extLst>
          </p:cNvPr>
          <p:cNvSpPr txBox="1"/>
          <p:nvPr/>
        </p:nvSpPr>
        <p:spPr>
          <a:xfrm>
            <a:off x="1206550" y="1291837"/>
            <a:ext cx="5012336" cy="3693319"/>
          </a:xfrm>
          <a:prstGeom prst="rect">
            <a:avLst/>
          </a:prstGeom>
        </p:spPr>
        <p:txBody>
          <a:bodyPr wrap="square" lIns="0" tIns="0" rIns="0" bIns="0" rtlCol="0" anchor="t">
            <a:spAutoFit/>
          </a:bodyPr>
          <a:lstStyle/>
          <a:p>
            <a:pPr lvl="0"/>
            <a:r>
              <a:rPr lang="nl-NL" sz="1200" b="1" dirty="0">
                <a:solidFill>
                  <a:srgbClr val="31854C"/>
                </a:solidFill>
                <a:latin typeface="Arial" panose="020B0604020202020204" pitchFamily="34" charset="0"/>
                <a:cs typeface="Arial" panose="020B0604020202020204" pitchFamily="34" charset="0"/>
              </a:rPr>
              <a:t>November 2026</a:t>
            </a:r>
          </a:p>
          <a:p>
            <a:pPr lvl="0"/>
            <a:r>
              <a:rPr lang="nl-NL" sz="1200" dirty="0">
                <a:solidFill>
                  <a:srgbClr val="31854C"/>
                </a:solidFill>
                <a:latin typeface="Arial" panose="020B0604020202020204" pitchFamily="34" charset="0"/>
                <a:cs typeface="Arial" panose="020B0604020202020204" pitchFamily="34" charset="0"/>
              </a:rPr>
              <a:t>Aanvragen voor ronde 2027 open</a:t>
            </a:r>
          </a:p>
          <a:p>
            <a:pPr lvl="0"/>
            <a:endParaRPr lang="nl-NL" sz="1200" dirty="0">
              <a:solidFill>
                <a:srgbClr val="31854C"/>
              </a:solidFill>
              <a:latin typeface="Arial" panose="020B0604020202020204" pitchFamily="34" charset="0"/>
              <a:cs typeface="Arial" panose="020B0604020202020204" pitchFamily="34" charset="0"/>
            </a:endParaRPr>
          </a:p>
          <a:p>
            <a:pPr lvl="0"/>
            <a:r>
              <a:rPr lang="nl-NL" sz="1200" b="1" dirty="0">
                <a:solidFill>
                  <a:srgbClr val="31854C"/>
                </a:solidFill>
                <a:latin typeface="Arial" panose="020B0604020202020204" pitchFamily="34" charset="0"/>
                <a:cs typeface="Arial" panose="020B0604020202020204" pitchFamily="34" charset="0"/>
              </a:rPr>
              <a:t>1 maart 2027</a:t>
            </a:r>
          </a:p>
          <a:p>
            <a:pPr lvl="0"/>
            <a:r>
              <a:rPr lang="nl-NL" sz="1200" dirty="0">
                <a:solidFill>
                  <a:srgbClr val="31854C"/>
                </a:solidFill>
                <a:latin typeface="Arial" panose="020B0604020202020204" pitchFamily="34" charset="0"/>
                <a:cs typeface="Arial" panose="020B0604020202020204" pitchFamily="34" charset="0"/>
              </a:rPr>
              <a:t>Uiterste datum voor aanvragen</a:t>
            </a:r>
          </a:p>
          <a:p>
            <a:pPr lvl="0"/>
            <a:endParaRPr lang="nl-NL" sz="1200" dirty="0">
              <a:solidFill>
                <a:srgbClr val="31854C"/>
              </a:solidFill>
              <a:latin typeface="Arial" panose="020B0604020202020204" pitchFamily="34" charset="0"/>
              <a:cs typeface="Arial" panose="020B0604020202020204" pitchFamily="34" charset="0"/>
            </a:endParaRPr>
          </a:p>
          <a:p>
            <a:pPr lvl="0"/>
            <a:r>
              <a:rPr lang="nl-NL" sz="1200" b="1" dirty="0">
                <a:solidFill>
                  <a:srgbClr val="31854C"/>
                </a:solidFill>
                <a:latin typeface="Arial" panose="020B0604020202020204" pitchFamily="34" charset="0"/>
                <a:cs typeface="Arial" panose="020B0604020202020204" pitchFamily="34" charset="0"/>
              </a:rPr>
              <a:t>2 maart – 1 april 2027</a:t>
            </a:r>
          </a:p>
          <a:p>
            <a:pPr lvl="0"/>
            <a:r>
              <a:rPr lang="nl-NL" sz="1200" dirty="0">
                <a:solidFill>
                  <a:srgbClr val="31854C"/>
                </a:solidFill>
                <a:latin typeface="Arial" panose="020B0604020202020204" pitchFamily="34" charset="0"/>
                <a:cs typeface="Arial" panose="020B0604020202020204" pitchFamily="34" charset="0"/>
              </a:rPr>
              <a:t>Schriftelijke en mondelinge fase selectie</a:t>
            </a:r>
          </a:p>
          <a:p>
            <a:pPr lvl="0"/>
            <a:endParaRPr lang="nl-NL" sz="1200" dirty="0">
              <a:solidFill>
                <a:srgbClr val="31854C"/>
              </a:solidFill>
              <a:latin typeface="Arial" panose="020B0604020202020204" pitchFamily="34" charset="0"/>
              <a:cs typeface="Arial" panose="020B0604020202020204" pitchFamily="34" charset="0"/>
            </a:endParaRPr>
          </a:p>
          <a:p>
            <a:pPr lvl="0"/>
            <a:r>
              <a:rPr lang="nl-NL" sz="1200" b="1" dirty="0">
                <a:solidFill>
                  <a:srgbClr val="31854C"/>
                </a:solidFill>
                <a:latin typeface="Arial" panose="020B0604020202020204" pitchFamily="34" charset="0"/>
                <a:cs typeface="Arial" panose="020B0604020202020204" pitchFamily="34" charset="0"/>
              </a:rPr>
              <a:t>2 april 2027 </a:t>
            </a:r>
          </a:p>
          <a:p>
            <a:pPr lvl="0"/>
            <a:r>
              <a:rPr lang="nl-NL" sz="1200" dirty="0">
                <a:solidFill>
                  <a:srgbClr val="31854C"/>
                </a:solidFill>
                <a:latin typeface="Arial" panose="020B0604020202020204" pitchFamily="34" charset="0"/>
                <a:cs typeface="Arial" panose="020B0604020202020204" pitchFamily="34" charset="0"/>
              </a:rPr>
              <a:t>Voordracht van kandidaten door onderwijsinstelling</a:t>
            </a:r>
          </a:p>
          <a:p>
            <a:pPr lvl="0"/>
            <a:endParaRPr lang="nl-NL" sz="1200" dirty="0">
              <a:solidFill>
                <a:srgbClr val="31854C"/>
              </a:solidFill>
              <a:latin typeface="Arial" panose="020B0604020202020204" pitchFamily="34" charset="0"/>
              <a:cs typeface="Arial" panose="020B0604020202020204" pitchFamily="34" charset="0"/>
            </a:endParaRPr>
          </a:p>
          <a:p>
            <a:pPr lvl="0"/>
            <a:r>
              <a:rPr lang="nl-NL" sz="1200" b="1" dirty="0">
                <a:solidFill>
                  <a:srgbClr val="31854C"/>
                </a:solidFill>
                <a:latin typeface="Arial" panose="020B0604020202020204" pitchFamily="34" charset="0"/>
                <a:cs typeface="Arial" panose="020B0604020202020204" pitchFamily="34" charset="0"/>
              </a:rPr>
              <a:t>Begin mei</a:t>
            </a:r>
          </a:p>
          <a:p>
            <a:pPr lvl="0"/>
            <a:r>
              <a:rPr lang="nl-NL" sz="1200" dirty="0">
                <a:solidFill>
                  <a:srgbClr val="31854C"/>
                </a:solidFill>
                <a:latin typeface="Arial" panose="020B0604020202020204" pitchFamily="34" charset="0"/>
                <a:cs typeface="Arial" panose="020B0604020202020204" pitchFamily="34" charset="0"/>
              </a:rPr>
              <a:t>Definitieve toekenning van de beurs</a:t>
            </a:r>
          </a:p>
          <a:p>
            <a:pPr lvl="0"/>
            <a:endParaRPr lang="nl-NL" sz="1200" dirty="0">
              <a:solidFill>
                <a:srgbClr val="31854C"/>
              </a:solidFill>
              <a:latin typeface="Arial" panose="020B0604020202020204" pitchFamily="34" charset="0"/>
              <a:cs typeface="Arial" panose="020B0604020202020204" pitchFamily="34" charset="0"/>
            </a:endParaRPr>
          </a:p>
          <a:p>
            <a:pPr lvl="0"/>
            <a:r>
              <a:rPr lang="nl-NL" sz="1200" b="1" dirty="0">
                <a:solidFill>
                  <a:srgbClr val="31854C"/>
                </a:solidFill>
                <a:latin typeface="Arial" panose="020B0604020202020204" pitchFamily="34" charset="0"/>
                <a:cs typeface="Arial" panose="020B0604020202020204" pitchFamily="34" charset="0"/>
              </a:rPr>
              <a:t>Juni 2027</a:t>
            </a:r>
          </a:p>
          <a:p>
            <a:pPr lvl="0"/>
            <a:r>
              <a:rPr lang="nl-NL" sz="1200" dirty="0">
                <a:solidFill>
                  <a:srgbClr val="31854C"/>
                </a:solidFill>
                <a:latin typeface="Arial" panose="020B0604020202020204" pitchFamily="34" charset="0"/>
                <a:cs typeface="Arial" panose="020B0604020202020204" pitchFamily="34" charset="0"/>
              </a:rPr>
              <a:t>Uitreiking VSBfonds Beurzen 2027</a:t>
            </a:r>
          </a:p>
          <a:p>
            <a:pPr lvl="0"/>
            <a:endParaRPr lang="nl-NL" sz="1200" dirty="0">
              <a:solidFill>
                <a:srgbClr val="31854C"/>
              </a:solidFill>
              <a:latin typeface="Arial" panose="020B0604020202020204" pitchFamily="34" charset="0"/>
              <a:cs typeface="Arial" panose="020B0604020202020204" pitchFamily="34" charset="0"/>
            </a:endParaRPr>
          </a:p>
          <a:p>
            <a:pPr lvl="0"/>
            <a:r>
              <a:rPr lang="nl-NL" sz="1200" b="1" dirty="0">
                <a:solidFill>
                  <a:srgbClr val="31854C"/>
                </a:solidFill>
                <a:latin typeface="Arial" panose="020B0604020202020204" pitchFamily="34" charset="0"/>
                <a:cs typeface="Arial" panose="020B0604020202020204" pitchFamily="34" charset="0"/>
              </a:rPr>
              <a:t>1 juli 2027- 30 juni 2028</a:t>
            </a:r>
          </a:p>
          <a:p>
            <a:pPr lvl="0"/>
            <a:r>
              <a:rPr lang="nl-NL" sz="1200" dirty="0">
                <a:solidFill>
                  <a:srgbClr val="31854C"/>
                </a:solidFill>
                <a:latin typeface="Arial" panose="020B0604020202020204" pitchFamily="34" charset="0"/>
                <a:cs typeface="Arial" panose="020B0604020202020204" pitchFamily="34" charset="0"/>
              </a:rPr>
              <a:t>Periode van vertrek met een toegekende beurs</a:t>
            </a:r>
          </a:p>
        </p:txBody>
      </p:sp>
      <p:pic>
        <p:nvPicPr>
          <p:cNvPr id="10" name="Afbeelding 9" descr="Afbeelding met groen, Graphics, clipart&#10;&#10;Door AI gegenereerde inhoud is mogelijk onjuist.">
            <a:extLst>
              <a:ext uri="{FF2B5EF4-FFF2-40B4-BE49-F238E27FC236}">
                <a16:creationId xmlns:a16="http://schemas.microsoft.com/office/drawing/2014/main" id="{086327F9-C1AA-8203-B9EF-255BC33AEF6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34839" y="1133492"/>
            <a:ext cx="787617" cy="1438258"/>
          </a:xfrm>
          <a:prstGeom prst="rect">
            <a:avLst/>
          </a:prstGeom>
        </p:spPr>
      </p:pic>
      <p:pic>
        <p:nvPicPr>
          <p:cNvPr id="2" name="Afbeelding 1">
            <a:extLst>
              <a:ext uri="{FF2B5EF4-FFF2-40B4-BE49-F238E27FC236}">
                <a16:creationId xmlns:a16="http://schemas.microsoft.com/office/drawing/2014/main" id="{82BE32F4-F8B0-0E39-DE0B-F69B6BF2C09D}"/>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8651245" y="1133493"/>
            <a:ext cx="492755" cy="4010008"/>
          </a:xfrm>
          <a:prstGeom prst="rect">
            <a:avLst/>
          </a:prstGeom>
        </p:spPr>
      </p:pic>
      <p:pic>
        <p:nvPicPr>
          <p:cNvPr id="5" name="Afbeelding 4">
            <a:extLst>
              <a:ext uri="{FF2B5EF4-FFF2-40B4-BE49-F238E27FC236}">
                <a16:creationId xmlns:a16="http://schemas.microsoft.com/office/drawing/2014/main" id="{8FB7C6FE-A955-9152-BD6C-487BCDEABDF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239656" y="4575133"/>
            <a:ext cx="3182800" cy="314579"/>
          </a:xfrm>
          <a:prstGeom prst="rect">
            <a:avLst/>
          </a:prstGeom>
        </p:spPr>
      </p:pic>
    </p:spTree>
    <p:extLst>
      <p:ext uri="{BB962C8B-B14F-4D97-AF65-F5344CB8AC3E}">
        <p14:creationId xmlns:p14="http://schemas.microsoft.com/office/powerpoint/2010/main" val="2997523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5">
            <a:extLst>
              <a:ext uri="{FF2B5EF4-FFF2-40B4-BE49-F238E27FC236}">
                <a16:creationId xmlns:a16="http://schemas.microsoft.com/office/drawing/2014/main" id="{348312D6-DB5E-8774-EC71-1DF33DFBEEA0}"/>
              </a:ext>
            </a:extLst>
          </p:cNvPr>
          <p:cNvSpPr txBox="1"/>
          <p:nvPr/>
        </p:nvSpPr>
        <p:spPr>
          <a:xfrm>
            <a:off x="857812" y="659193"/>
            <a:ext cx="4450837" cy="585994"/>
          </a:xfrm>
          <a:prstGeom prst="rect">
            <a:avLst/>
          </a:prstGeom>
        </p:spPr>
        <p:txBody>
          <a:bodyPr wrap="square" lIns="0" tIns="0" rIns="0" bIns="0" rtlCol="0" anchor="t">
            <a:spAutoFit/>
          </a:bodyPr>
          <a:lstStyle/>
          <a:p>
            <a:pPr>
              <a:lnSpc>
                <a:spcPts val="5040"/>
              </a:lnSpc>
            </a:pPr>
            <a:r>
              <a:rPr lang="en-US" sz="3600" b="1" dirty="0" err="1">
                <a:solidFill>
                  <a:srgbClr val="31854C"/>
                </a:solidFill>
                <a:latin typeface="Arial" panose="020B0604020202020204" pitchFamily="34" charset="0"/>
              </a:rPr>
              <a:t>Inspiratie</a:t>
            </a:r>
            <a:r>
              <a:rPr lang="en-US" sz="3600" b="1" dirty="0">
                <a:solidFill>
                  <a:srgbClr val="31854C"/>
                </a:solidFill>
                <a:latin typeface="Arial" panose="020B0604020202020204" pitchFamily="34" charset="0"/>
              </a:rPr>
              <a:t> </a:t>
            </a:r>
            <a:r>
              <a:rPr lang="en-US" sz="3600" b="1" dirty="0" err="1">
                <a:solidFill>
                  <a:srgbClr val="31854C"/>
                </a:solidFill>
                <a:latin typeface="Arial" panose="020B0604020202020204" pitchFamily="34" charset="0"/>
              </a:rPr>
              <a:t>nodig</a:t>
            </a:r>
            <a:r>
              <a:rPr lang="en-US" sz="3600" b="1" dirty="0">
                <a:solidFill>
                  <a:srgbClr val="31854C"/>
                </a:solidFill>
                <a:latin typeface="Arial" panose="020B0604020202020204" pitchFamily="34" charset="0"/>
              </a:rPr>
              <a:t>?</a:t>
            </a:r>
          </a:p>
        </p:txBody>
      </p:sp>
      <p:pic>
        <p:nvPicPr>
          <p:cNvPr id="10" name="Afbeelding 9" descr="Afbeelding met groen, Graphics, clipart&#10;&#10;Door AI gegenereerde inhoud is mogelijk onjuist.">
            <a:extLst>
              <a:ext uri="{FF2B5EF4-FFF2-40B4-BE49-F238E27FC236}">
                <a16:creationId xmlns:a16="http://schemas.microsoft.com/office/drawing/2014/main" id="{369656B5-0971-C500-B401-5D6C67A19E7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34839" y="2854928"/>
            <a:ext cx="787617" cy="1438258"/>
          </a:xfrm>
          <a:prstGeom prst="rect">
            <a:avLst/>
          </a:prstGeom>
        </p:spPr>
      </p:pic>
      <p:pic>
        <p:nvPicPr>
          <p:cNvPr id="3" name="Afbeelding 2">
            <a:extLst>
              <a:ext uri="{FF2B5EF4-FFF2-40B4-BE49-F238E27FC236}">
                <a16:creationId xmlns:a16="http://schemas.microsoft.com/office/drawing/2014/main" id="{3FE60326-0F3E-056D-1DCB-6E94C3FA5C34}"/>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8651245" y="1133493"/>
            <a:ext cx="492755" cy="4010008"/>
          </a:xfrm>
          <a:prstGeom prst="rect">
            <a:avLst/>
          </a:prstGeom>
        </p:spPr>
      </p:pic>
      <p:pic>
        <p:nvPicPr>
          <p:cNvPr id="6" name="Afbeelding 5">
            <a:extLst>
              <a:ext uri="{FF2B5EF4-FFF2-40B4-BE49-F238E27FC236}">
                <a16:creationId xmlns:a16="http://schemas.microsoft.com/office/drawing/2014/main" id="{E1B8DD7A-588B-1EDF-0CED-FCABA17C5BB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506287" y="0"/>
            <a:ext cx="3637713" cy="5143500"/>
          </a:xfrm>
          <a:prstGeom prst="rect">
            <a:avLst/>
          </a:prstGeom>
        </p:spPr>
      </p:pic>
      <p:sp>
        <p:nvSpPr>
          <p:cNvPr id="13" name="TextBox 6">
            <a:extLst>
              <a:ext uri="{FF2B5EF4-FFF2-40B4-BE49-F238E27FC236}">
                <a16:creationId xmlns:a16="http://schemas.microsoft.com/office/drawing/2014/main" id="{2565A10D-BCCE-4117-9EF1-F0E909341E25}"/>
              </a:ext>
            </a:extLst>
          </p:cNvPr>
          <p:cNvSpPr txBox="1"/>
          <p:nvPr/>
        </p:nvSpPr>
        <p:spPr>
          <a:xfrm>
            <a:off x="721543" y="1393145"/>
            <a:ext cx="4876617" cy="2072362"/>
          </a:xfrm>
          <a:prstGeom prst="rect">
            <a:avLst/>
          </a:prstGeom>
        </p:spPr>
        <p:txBody>
          <a:bodyPr wrap="square" lIns="0" tIns="0" rIns="0" bIns="0" rtlCol="0" anchor="t">
            <a:spAutoFit/>
          </a:bodyPr>
          <a:lstStyle/>
          <a:p>
            <a:pPr marL="501652" lvl="1" indent="-285750">
              <a:lnSpc>
                <a:spcPct val="150000"/>
              </a:lnSpc>
              <a:buFont typeface="Wingdings" panose="05000000000000000000" pitchFamily="2" charset="2"/>
              <a:buChar char="ü"/>
            </a:pPr>
            <a:r>
              <a:rPr lang="en-US" dirty="0" err="1">
                <a:latin typeface="Arial" panose="020B0604020202020204" pitchFamily="34" charset="0"/>
                <a:cs typeface="Arial" panose="020B0604020202020204" pitchFamily="34" charset="0"/>
              </a:rPr>
              <a:t>Bekijk</a:t>
            </a:r>
            <a:r>
              <a:rPr lang="en-US" dirty="0">
                <a:latin typeface="Arial" panose="020B0604020202020204" pitchFamily="34" charset="0"/>
                <a:cs typeface="Arial" panose="020B0604020202020204" pitchFamily="34" charset="0"/>
              </a:rPr>
              <a:t> al </a:t>
            </a:r>
            <a:r>
              <a:rPr lang="en-US" dirty="0" err="1">
                <a:latin typeface="Arial" panose="020B0604020202020204" pitchFamily="34" charset="0"/>
                <a:cs typeface="Arial" panose="020B0604020202020204" pitchFamily="34" charset="0"/>
              </a:rPr>
              <a:t>onze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ervaringsverhalen</a:t>
            </a:r>
            <a:r>
              <a:rPr lang="en-US" dirty="0">
                <a:latin typeface="Arial" panose="020B0604020202020204" pitchFamily="34" charset="0"/>
                <a:cs typeface="Arial" panose="020B0604020202020204" pitchFamily="34" charset="0"/>
              </a:rPr>
              <a:t> op de website…..</a:t>
            </a:r>
          </a:p>
          <a:p>
            <a:pPr marL="501652" lvl="1" indent="-285750">
              <a:lnSpc>
                <a:spcPct val="150000"/>
              </a:lnSpc>
              <a:buFont typeface="Wingdings" panose="05000000000000000000" pitchFamily="2" charset="2"/>
              <a:buChar char="ü"/>
            </a:pPr>
            <a:endParaRPr lang="en-US" sz="1800" dirty="0">
              <a:latin typeface="Arial" panose="020B0604020202020204" pitchFamily="34" charset="0"/>
              <a:cs typeface="Arial" panose="020B0604020202020204" pitchFamily="34" charset="0"/>
            </a:endParaRPr>
          </a:p>
          <a:p>
            <a:pPr marL="215902" lvl="1">
              <a:lnSpc>
                <a:spcPct val="150000"/>
              </a:lnSpc>
            </a:pPr>
            <a:r>
              <a:rPr lang="en-US" sz="2000" b="1" dirty="0">
                <a:solidFill>
                  <a:srgbClr val="31854C"/>
                </a:solidFill>
                <a:latin typeface="Arial" panose="020B0604020202020204" pitchFamily="34" charset="0"/>
                <a:cs typeface="Arial" panose="020B0604020202020204" pitchFamily="34" charset="0"/>
              </a:rPr>
              <a:t>Alles </a:t>
            </a:r>
            <a:r>
              <a:rPr lang="en-US" sz="2000" b="1" dirty="0" err="1">
                <a:solidFill>
                  <a:srgbClr val="31854C"/>
                </a:solidFill>
                <a:latin typeface="Arial" panose="020B0604020202020204" pitchFamily="34" charset="0"/>
                <a:cs typeface="Arial" panose="020B0604020202020204" pitchFamily="34" charset="0"/>
              </a:rPr>
              <a:t>kan</a:t>
            </a:r>
            <a:r>
              <a:rPr lang="en-US" sz="2000" b="1" dirty="0">
                <a:solidFill>
                  <a:srgbClr val="31854C"/>
                </a:solidFill>
                <a:latin typeface="Arial" panose="020B0604020202020204" pitchFamily="34" charset="0"/>
                <a:cs typeface="Arial" panose="020B0604020202020204" pitchFamily="34" charset="0"/>
              </a:rPr>
              <a:t>, </a:t>
            </a:r>
            <a:r>
              <a:rPr lang="en-US" sz="2000" b="1" dirty="0" err="1">
                <a:solidFill>
                  <a:srgbClr val="31854C"/>
                </a:solidFill>
                <a:latin typeface="Arial" panose="020B0604020202020204" pitchFamily="34" charset="0"/>
                <a:cs typeface="Arial" panose="020B0604020202020204" pitchFamily="34" charset="0"/>
              </a:rPr>
              <a:t>dus</a:t>
            </a:r>
            <a:r>
              <a:rPr lang="en-US" sz="2000" b="1" dirty="0">
                <a:solidFill>
                  <a:srgbClr val="31854C"/>
                </a:solidFill>
                <a:latin typeface="Arial" panose="020B0604020202020204" pitchFamily="34" charset="0"/>
                <a:cs typeface="Arial" panose="020B0604020202020204" pitchFamily="34" charset="0"/>
              </a:rPr>
              <a:t> start met </a:t>
            </a:r>
            <a:r>
              <a:rPr lang="en-US" sz="2000" b="1" dirty="0" err="1">
                <a:solidFill>
                  <a:srgbClr val="31854C"/>
                </a:solidFill>
                <a:latin typeface="Arial" panose="020B0604020202020204" pitchFamily="34" charset="0"/>
                <a:cs typeface="Arial" panose="020B0604020202020204" pitchFamily="34" charset="0"/>
              </a:rPr>
              <a:t>dromen</a:t>
            </a:r>
            <a:r>
              <a:rPr lang="en-US" sz="2000" b="1" dirty="0">
                <a:solidFill>
                  <a:srgbClr val="31854C"/>
                </a:solidFill>
                <a:latin typeface="Arial" panose="020B0604020202020204" pitchFamily="34" charset="0"/>
                <a:cs typeface="Arial" panose="020B0604020202020204" pitchFamily="34" charset="0"/>
              </a:rPr>
              <a:t>! </a:t>
            </a:r>
          </a:p>
          <a:p>
            <a:pPr marL="501652" lvl="1" indent="-285750">
              <a:lnSpc>
                <a:spcPct val="150000"/>
              </a:lnSpc>
              <a:buFont typeface="Wingdings" panose="05000000000000000000" pitchFamily="2" charset="2"/>
              <a:buChar char="ü"/>
            </a:pP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00444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C3102-84CC-2105-89EE-6CD4C415CB0D}"/>
              </a:ext>
            </a:extLst>
          </p:cNvPr>
          <p:cNvSpPr>
            <a:spLocks noGrp="1"/>
          </p:cNvSpPr>
          <p:nvPr>
            <p:ph type="title"/>
          </p:nvPr>
        </p:nvSpPr>
        <p:spPr/>
        <p:txBody>
          <a:bodyPr/>
          <a:lstStyle/>
          <a:p>
            <a:endParaRPr lang="en-US"/>
          </a:p>
        </p:txBody>
      </p:sp>
      <p:pic>
        <p:nvPicPr>
          <p:cNvPr id="5" name="Online Media 4" title="Beurzendag '26: Wat ga je doen? (mbo)">
            <a:hlinkClick r:id="" action="ppaction://noaction"/>
            <a:extLst>
              <a:ext uri="{FF2B5EF4-FFF2-40B4-BE49-F238E27FC236}">
                <a16:creationId xmlns:a16="http://schemas.microsoft.com/office/drawing/2014/main" id="{D09EFB55-1C17-F66F-7776-ADFA207778A6}"/>
              </a:ext>
            </a:extLst>
          </p:cNvPr>
          <p:cNvPicPr>
            <a:picLocks noGrp="1" noRot="1" noChangeAspect="1"/>
          </p:cNvPicPr>
          <p:nvPr>
            <p:ph idx="1"/>
            <a:videoFile r:link="rId1"/>
          </p:nvPr>
        </p:nvPicPr>
        <p:blipFill>
          <a:blip r:embed="rId3"/>
          <a:stretch>
            <a:fillRect/>
          </a:stretch>
        </p:blipFill>
        <p:spPr>
          <a:xfrm>
            <a:off x="95098" y="100165"/>
            <a:ext cx="8953804" cy="5041029"/>
          </a:xfrm>
          <a:prstGeom prst="rect">
            <a:avLst/>
          </a:prstGeom>
        </p:spPr>
      </p:pic>
    </p:spTree>
    <p:extLst>
      <p:ext uri="{BB962C8B-B14F-4D97-AF65-F5344CB8AC3E}">
        <p14:creationId xmlns:p14="http://schemas.microsoft.com/office/powerpoint/2010/main" val="8192767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07AA6AAA-8BBE-3A1A-9FEF-C8FFAA179EAE}"/>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1" y="-2"/>
            <a:ext cx="8422455" cy="4345428"/>
          </a:xfrm>
          <a:prstGeom prst="rect">
            <a:avLst/>
          </a:prstGeom>
        </p:spPr>
      </p:pic>
      <p:pic>
        <p:nvPicPr>
          <p:cNvPr id="4" name="Afbeelding 3">
            <a:extLst>
              <a:ext uri="{FF2B5EF4-FFF2-40B4-BE49-F238E27FC236}">
                <a16:creationId xmlns:a16="http://schemas.microsoft.com/office/drawing/2014/main" id="{D5123020-8B12-4BA0-830D-4B8AC5280BD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239656" y="4575133"/>
            <a:ext cx="3182800" cy="314579"/>
          </a:xfrm>
          <a:prstGeom prst="rect">
            <a:avLst/>
          </a:prstGeom>
        </p:spPr>
      </p:pic>
      <p:sp>
        <p:nvSpPr>
          <p:cNvPr id="5" name="Rechthoek 4">
            <a:extLst>
              <a:ext uri="{FF2B5EF4-FFF2-40B4-BE49-F238E27FC236}">
                <a16:creationId xmlns:a16="http://schemas.microsoft.com/office/drawing/2014/main" id="{66ACC3E1-EF81-EE2A-F2D5-9BBF305DEFE2}"/>
              </a:ext>
            </a:extLst>
          </p:cNvPr>
          <p:cNvSpPr/>
          <p:nvPr/>
        </p:nvSpPr>
        <p:spPr>
          <a:xfrm>
            <a:off x="0" y="-1"/>
            <a:ext cx="3814354" cy="4345427"/>
          </a:xfrm>
          <a:prstGeom prst="rect">
            <a:avLst/>
          </a:prstGeom>
          <a:gradFill>
            <a:gsLst>
              <a:gs pos="0">
                <a:schemeClr val="tx1"/>
              </a:gs>
              <a:gs pos="99000">
                <a:schemeClr val="tx1">
                  <a:alpha val="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TextBox 5">
            <a:extLst>
              <a:ext uri="{FF2B5EF4-FFF2-40B4-BE49-F238E27FC236}">
                <a16:creationId xmlns:a16="http://schemas.microsoft.com/office/drawing/2014/main" id="{742B8385-5112-9629-DCF8-E31D1CE22275}"/>
              </a:ext>
            </a:extLst>
          </p:cNvPr>
          <p:cNvSpPr txBox="1"/>
          <p:nvPr/>
        </p:nvSpPr>
        <p:spPr>
          <a:xfrm>
            <a:off x="857812" y="659193"/>
            <a:ext cx="4450837" cy="585994"/>
          </a:xfrm>
          <a:prstGeom prst="rect">
            <a:avLst/>
          </a:prstGeom>
        </p:spPr>
        <p:txBody>
          <a:bodyPr wrap="square" lIns="0" tIns="0" rIns="0" bIns="0" rtlCol="0" anchor="t">
            <a:spAutoFit/>
          </a:bodyPr>
          <a:lstStyle/>
          <a:p>
            <a:pPr>
              <a:lnSpc>
                <a:spcPts val="5040"/>
              </a:lnSpc>
            </a:pPr>
            <a:r>
              <a:rPr lang="en-US" sz="3600" b="1" err="1">
                <a:solidFill>
                  <a:schemeClr val="bg1"/>
                </a:solidFill>
                <a:latin typeface="Arial" panose="020B0604020202020204" pitchFamily="34" charset="0"/>
              </a:rPr>
              <a:t>Vragen</a:t>
            </a:r>
            <a:r>
              <a:rPr lang="en-US" sz="3600" b="1">
                <a:solidFill>
                  <a:schemeClr val="bg1"/>
                </a:solidFill>
                <a:latin typeface="Arial" panose="020B0604020202020204" pitchFamily="34" charset="0"/>
              </a:rPr>
              <a:t>?</a:t>
            </a:r>
          </a:p>
        </p:txBody>
      </p:sp>
      <p:pic>
        <p:nvPicPr>
          <p:cNvPr id="8" name="Afbeelding 7" descr="Afbeelding met patroon, Kleurrijkheid, rood, stof&#10;&#10;Automatisch gegenereerde beschrijving">
            <a:extLst>
              <a:ext uri="{FF2B5EF4-FFF2-40B4-BE49-F238E27FC236}">
                <a16:creationId xmlns:a16="http://schemas.microsoft.com/office/drawing/2014/main" id="{0DDC4A66-CF86-3AA3-534D-E2976080DB4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656987" y="1141565"/>
            <a:ext cx="491763" cy="4001935"/>
          </a:xfrm>
          <a:prstGeom prst="rect">
            <a:avLst/>
          </a:prstGeom>
        </p:spPr>
      </p:pic>
      <p:pic>
        <p:nvPicPr>
          <p:cNvPr id="9" name="Afbeelding 8" descr="Afbeelding met logo, Graphics, rood, clipart&#10;&#10;Door AI gegenereerde inhoud is mogelijk onjuist.">
            <a:extLst>
              <a:ext uri="{FF2B5EF4-FFF2-40B4-BE49-F238E27FC236}">
                <a16:creationId xmlns:a16="http://schemas.microsoft.com/office/drawing/2014/main" id="{2CC092CD-3564-EEF4-62D2-BCEEB764BAA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665034" y="1136220"/>
            <a:ext cx="1757420" cy="3209206"/>
          </a:xfrm>
          <a:prstGeom prst="rect">
            <a:avLst/>
          </a:prstGeom>
        </p:spPr>
      </p:pic>
    </p:spTree>
    <p:extLst>
      <p:ext uri="{BB962C8B-B14F-4D97-AF65-F5344CB8AC3E}">
        <p14:creationId xmlns:p14="http://schemas.microsoft.com/office/powerpoint/2010/main" val="1050627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E3B0A710-A883-D071-903E-A4226D9B1052}"/>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0" y="-1"/>
            <a:ext cx="8422455" cy="4345427"/>
          </a:xfrm>
          <a:prstGeom prst="rect">
            <a:avLst/>
          </a:prstGeom>
        </p:spPr>
      </p:pic>
      <p:pic>
        <p:nvPicPr>
          <p:cNvPr id="4" name="Afbeelding 3">
            <a:extLst>
              <a:ext uri="{FF2B5EF4-FFF2-40B4-BE49-F238E27FC236}">
                <a16:creationId xmlns:a16="http://schemas.microsoft.com/office/drawing/2014/main" id="{349FAB7C-A9FA-481D-6881-78AF95F16E4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239656" y="4575133"/>
            <a:ext cx="3182800" cy="314579"/>
          </a:xfrm>
          <a:prstGeom prst="rect">
            <a:avLst/>
          </a:prstGeom>
        </p:spPr>
      </p:pic>
      <p:sp>
        <p:nvSpPr>
          <p:cNvPr id="5" name="Rechthoek 4">
            <a:extLst>
              <a:ext uri="{FF2B5EF4-FFF2-40B4-BE49-F238E27FC236}">
                <a16:creationId xmlns:a16="http://schemas.microsoft.com/office/drawing/2014/main" id="{206A5D66-E2E4-2430-E62F-73B58DD579D7}"/>
              </a:ext>
            </a:extLst>
          </p:cNvPr>
          <p:cNvSpPr/>
          <p:nvPr/>
        </p:nvSpPr>
        <p:spPr>
          <a:xfrm>
            <a:off x="0" y="0"/>
            <a:ext cx="3814354" cy="4345427"/>
          </a:xfrm>
          <a:prstGeom prst="rect">
            <a:avLst/>
          </a:prstGeom>
          <a:gradFill>
            <a:gsLst>
              <a:gs pos="0">
                <a:schemeClr val="tx1"/>
              </a:gs>
              <a:gs pos="99000">
                <a:schemeClr val="tx1">
                  <a:alpha val="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TextBox 5">
            <a:extLst>
              <a:ext uri="{FF2B5EF4-FFF2-40B4-BE49-F238E27FC236}">
                <a16:creationId xmlns:a16="http://schemas.microsoft.com/office/drawing/2014/main" id="{EEBD6503-07BE-BE1C-8018-C280325CC03F}"/>
              </a:ext>
            </a:extLst>
          </p:cNvPr>
          <p:cNvSpPr txBox="1"/>
          <p:nvPr/>
        </p:nvSpPr>
        <p:spPr>
          <a:xfrm>
            <a:off x="857812" y="659193"/>
            <a:ext cx="4450837" cy="585994"/>
          </a:xfrm>
          <a:prstGeom prst="rect">
            <a:avLst/>
          </a:prstGeom>
        </p:spPr>
        <p:txBody>
          <a:bodyPr wrap="square" lIns="0" tIns="0" rIns="0" bIns="0" rtlCol="0" anchor="t">
            <a:spAutoFit/>
          </a:bodyPr>
          <a:lstStyle/>
          <a:p>
            <a:pPr>
              <a:lnSpc>
                <a:spcPts val="5040"/>
              </a:lnSpc>
            </a:pPr>
            <a:r>
              <a:rPr lang="en-US" sz="3600" b="1" err="1">
                <a:solidFill>
                  <a:schemeClr val="bg1"/>
                </a:solidFill>
                <a:latin typeface="Arial" panose="020B0604020202020204" pitchFamily="34" charset="0"/>
              </a:rPr>
              <a:t>Bedankt</a:t>
            </a:r>
            <a:r>
              <a:rPr lang="en-US" sz="3600" b="1">
                <a:solidFill>
                  <a:schemeClr val="bg1"/>
                </a:solidFill>
                <a:latin typeface="Arial" panose="020B0604020202020204" pitchFamily="34" charset="0"/>
              </a:rPr>
              <a:t>!</a:t>
            </a:r>
          </a:p>
        </p:txBody>
      </p:sp>
      <p:pic>
        <p:nvPicPr>
          <p:cNvPr id="8" name="Afbeelding 7" descr="Afbeelding met patroon, Kleurrijkheid, rood, stof&#10;&#10;Automatisch gegenereerde beschrijving">
            <a:extLst>
              <a:ext uri="{FF2B5EF4-FFF2-40B4-BE49-F238E27FC236}">
                <a16:creationId xmlns:a16="http://schemas.microsoft.com/office/drawing/2014/main" id="{00C45933-DDB2-378B-95C4-D199940FF8E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656987" y="1141565"/>
            <a:ext cx="491763" cy="4001935"/>
          </a:xfrm>
          <a:prstGeom prst="rect">
            <a:avLst/>
          </a:prstGeom>
        </p:spPr>
      </p:pic>
      <p:pic>
        <p:nvPicPr>
          <p:cNvPr id="3" name="Afbeelding 2" descr="Afbeelding met logo, Graphics, rood, clipart&#10;&#10;Door AI gegenereerde inhoud is mogelijk onjuist.">
            <a:extLst>
              <a:ext uri="{FF2B5EF4-FFF2-40B4-BE49-F238E27FC236}">
                <a16:creationId xmlns:a16="http://schemas.microsoft.com/office/drawing/2014/main" id="{07C63D33-0C2F-C10F-72D9-DC3E6EBE443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665034" y="1136220"/>
            <a:ext cx="1757420" cy="3209206"/>
          </a:xfrm>
          <a:prstGeom prst="rect">
            <a:avLst/>
          </a:prstGeom>
        </p:spPr>
      </p:pic>
    </p:spTree>
    <p:extLst>
      <p:ext uri="{BB962C8B-B14F-4D97-AF65-F5344CB8AC3E}">
        <p14:creationId xmlns:p14="http://schemas.microsoft.com/office/powerpoint/2010/main" val="2143856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Kantoorthema">
  <a:themeElements>
    <a:clrScheme name="Kantoorth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antoorth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d7c1607e-dbda-4096-8320-ddfb4840e7e5" xsi:nil="true"/>
    <l84405464b944c55b8109abbf1d77ad9 xmlns="d7c1607e-dbda-4096-8320-ddfb4840e7e5">
      <Terms xmlns="http://schemas.microsoft.com/office/infopath/2007/PartnerControls"/>
    </l84405464b944c55b8109abbf1d77ad9>
    <lcf76f155ced4ddcb4097134ff3c332f xmlns="2adf6eb6-f684-48a7-b5c5-2ca6ee950634">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A143B230236BF45834DE08F220881FA" ma:contentTypeVersion="19" ma:contentTypeDescription="Een nieuw document maken." ma:contentTypeScope="" ma:versionID="d4805b69c411a3af7f84a243c0b63196">
  <xsd:schema xmlns:xsd="http://www.w3.org/2001/XMLSchema" xmlns:xs="http://www.w3.org/2001/XMLSchema" xmlns:p="http://schemas.microsoft.com/office/2006/metadata/properties" xmlns:ns2="d7c1607e-dbda-4096-8320-ddfb4840e7e5" xmlns:ns3="2adf6eb6-f684-48a7-b5c5-2ca6ee950634" targetNamespace="http://schemas.microsoft.com/office/2006/metadata/properties" ma:root="true" ma:fieldsID="690910074afdbf36169323604c43d92c" ns2:_="" ns3:_="">
    <xsd:import namespace="d7c1607e-dbda-4096-8320-ddfb4840e7e5"/>
    <xsd:import namespace="2adf6eb6-f684-48a7-b5c5-2ca6ee950634"/>
    <xsd:element name="properties">
      <xsd:complexType>
        <xsd:sequence>
          <xsd:element name="documentManagement">
            <xsd:complexType>
              <xsd:all>
                <xsd:element ref="ns2:l84405464b944c55b8109abbf1d77ad9" minOccurs="0"/>
                <xsd:element ref="ns2:TaxCatchAll" minOccurs="0"/>
                <xsd:element ref="ns2:TaxCatchAllLabel" minOccurs="0"/>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2:SharedWithUsers" minOccurs="0"/>
                <xsd:element ref="ns2:SharedWithDetails" minOccurs="0"/>
                <xsd:element ref="ns3:MediaServiceAutoKeyPoints" minOccurs="0"/>
                <xsd:element ref="ns3:MediaServiceKeyPoints" minOccurs="0"/>
                <xsd:element ref="ns3:MediaLengthInSeconds" minOccurs="0"/>
                <xsd:element ref="ns3:lcf76f155ced4ddcb4097134ff3c332f"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7c1607e-dbda-4096-8320-ddfb4840e7e5" elementFormDefault="qualified">
    <xsd:import namespace="http://schemas.microsoft.com/office/2006/documentManagement/types"/>
    <xsd:import namespace="http://schemas.microsoft.com/office/infopath/2007/PartnerControls"/>
    <xsd:element name="l84405464b944c55b8109abbf1d77ad9" ma:index="8" nillable="true" ma:taxonomy="true" ma:internalName="l84405464b944c55b8109abbf1d77ad9" ma:taxonomyFieldName="Documenttype" ma:displayName="Documenttype" ma:default="" ma:fieldId="{58440546-4b94-4c55-b810-9abbf1d77ad9}" ma:sspId="e4ada8e4-9091-4071-97f4-1096cdece337" ma:termSetId="0adc5f81-dcc1-4f54-8d65-eede0e023468" ma:anchorId="00000000-0000-0000-0000-000000000000" ma:open="false" ma:isKeyword="false">
      <xsd:complexType>
        <xsd:sequence>
          <xsd:element ref="pc:Terms" minOccurs="0" maxOccurs="1"/>
        </xsd:sequence>
      </xsd:complexType>
    </xsd:element>
    <xsd:element name="TaxCatchAll" ma:index="9" nillable="true" ma:displayName="Taxonomy Catch All Column" ma:hidden="true" ma:list="{7a864f20-03c9-4c95-82d0-32b117c6b599}" ma:internalName="TaxCatchAll" ma:showField="CatchAllData" ma:web="d7c1607e-dbda-4096-8320-ddfb4840e7e5">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7a864f20-03c9-4c95-82d0-32b117c6b599}" ma:internalName="TaxCatchAllLabel" ma:readOnly="true" ma:showField="CatchAllDataLabel" ma:web="d7c1607e-dbda-4096-8320-ddfb4840e7e5">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Gedeeld met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adf6eb6-f684-48a7-b5c5-2ca6ee950634" elementFormDefault="qualified">
    <xsd:import namespace="http://schemas.microsoft.com/office/2006/documentManagement/types"/>
    <xsd:import namespace="http://schemas.microsoft.com/office/infopath/2007/PartnerControls"/>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element name="MediaLengthInSeconds" ma:index="23" nillable="true" ma:displayName="Length (seconds)" ma:internalName="MediaLengthInSeconds" ma:readOnly="true">
      <xsd:simpleType>
        <xsd:restriction base="dms:Unknown"/>
      </xsd:simpleType>
    </xsd:element>
    <xsd:element name="lcf76f155ced4ddcb4097134ff3c332f" ma:index="25" nillable="true" ma:taxonomy="true" ma:internalName="lcf76f155ced4ddcb4097134ff3c332f" ma:taxonomyFieldName="MediaServiceImageTags" ma:displayName="Afbeeldingtags" ma:readOnly="false" ma:fieldId="{5cf76f15-5ced-4ddc-b409-7134ff3c332f}" ma:taxonomyMulti="true" ma:sspId="e4ada8e4-9091-4071-97f4-1096cdece33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5EE5C86-B1C4-4384-B4A7-06791A44A119}">
  <ds:schemaRefs>
    <ds:schemaRef ds:uri="http://schemas.microsoft.com/sharepoint/v3/contenttype/forms"/>
  </ds:schemaRefs>
</ds:datastoreItem>
</file>

<file path=customXml/itemProps2.xml><?xml version="1.0" encoding="utf-8"?>
<ds:datastoreItem xmlns:ds="http://schemas.openxmlformats.org/officeDocument/2006/customXml" ds:itemID="{AC52479E-FDD2-4E31-B129-C90C9A1E8736}">
  <ds:schemaRefs>
    <ds:schemaRef ds:uri="http://schemas.microsoft.com/office/2006/metadata/properties"/>
    <ds:schemaRef ds:uri="http://purl.org/dc/terms/"/>
    <ds:schemaRef ds:uri="http://purl.org/dc/elements/1.1/"/>
    <ds:schemaRef ds:uri="http://purl.org/dc/dcmitype/"/>
    <ds:schemaRef ds:uri="http://schemas.microsoft.com/office/2006/documentManagement/types"/>
    <ds:schemaRef ds:uri="d7c1607e-dbda-4096-8320-ddfb4840e7e5"/>
    <ds:schemaRef ds:uri="http://schemas.microsoft.com/office/infopath/2007/PartnerControls"/>
    <ds:schemaRef ds:uri="http://schemas.openxmlformats.org/package/2006/metadata/core-properties"/>
    <ds:schemaRef ds:uri="2adf6eb6-f684-48a7-b5c5-2ca6ee950634"/>
    <ds:schemaRef ds:uri="http://www.w3.org/XML/1998/namespace"/>
  </ds:schemaRefs>
</ds:datastoreItem>
</file>

<file path=customXml/itemProps3.xml><?xml version="1.0" encoding="utf-8"?>
<ds:datastoreItem xmlns:ds="http://schemas.openxmlformats.org/officeDocument/2006/customXml" ds:itemID="{14C94870-6397-40B5-AFB5-46E5EE42D36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7c1607e-dbda-4096-8320-ddfb4840e7e5"/>
    <ds:schemaRef ds:uri="2adf6eb6-f684-48a7-b5c5-2ca6ee95063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2013 - 2022 Theme</Template>
  <TotalTime>0</TotalTime>
  <Words>477</Words>
  <Application>Microsoft Office PowerPoint</Application>
  <PresentationFormat>Diavoorstelling (16:9)</PresentationFormat>
  <Paragraphs>92</Paragraphs>
  <Slides>18</Slides>
  <Notes>12</Notes>
  <HiddenSlides>0</HiddenSlides>
  <MMClips>2</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18</vt:i4>
      </vt:variant>
    </vt:vector>
  </HeadingPairs>
  <TitlesOfParts>
    <vt:vector size="25" baseType="lpstr">
      <vt:lpstr>Aptos</vt:lpstr>
      <vt:lpstr>Arial</vt:lpstr>
      <vt:lpstr>Calibri</vt:lpstr>
      <vt:lpstr>Calibri Light</vt:lpstr>
      <vt:lpstr>Poppins</vt:lpstr>
      <vt:lpstr>Wingdings</vt:lpstr>
      <vt:lpstr>Kantoorthema</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Meer weten? Bekijk de website!</vt:lpstr>
      <vt:lpstr>Stappenplan</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Kamiel Koudijs</dc:creator>
  <cp:lastModifiedBy>Annelieke Stam</cp:lastModifiedBy>
  <cp:revision>15</cp:revision>
  <dcterms:created xsi:type="dcterms:W3CDTF">2023-11-22T15:24:09Z</dcterms:created>
  <dcterms:modified xsi:type="dcterms:W3CDTF">2026-10-06T10:21:57Z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0x010100EA143B230236BF45834DE08F220881FA</vt:lpwstr>
  </property>
  <property fmtid="{D5CDD505-2E9C-101B-9397-08002B2CF9AE}" pid="3" name="MediaServiceImageTags">
    <vt:lpwstr/>
  </property>
  <property fmtid="{D5CDD505-2E9C-101B-9397-08002B2CF9AE}" pid="4" name="Documenttype">
    <vt:lpwstr/>
  </property>
</Properties>
</file>